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99" r:id="rId3"/>
    <p:sldId id="300" r:id="rId4"/>
    <p:sldId id="330" r:id="rId5"/>
    <p:sldId id="320" r:id="rId6"/>
    <p:sldId id="331" r:id="rId7"/>
    <p:sldId id="321" r:id="rId8"/>
    <p:sldId id="336" r:id="rId9"/>
    <p:sldId id="333" r:id="rId10"/>
    <p:sldId id="334" r:id="rId11"/>
    <p:sldId id="335" r:id="rId12"/>
    <p:sldId id="322" r:id="rId13"/>
    <p:sldId id="324" r:id="rId14"/>
    <p:sldId id="325" r:id="rId15"/>
    <p:sldId id="323" r:id="rId16"/>
    <p:sldId id="326" r:id="rId17"/>
    <p:sldId id="327" r:id="rId18"/>
    <p:sldId id="332" r:id="rId19"/>
    <p:sldId id="337" r:id="rId20"/>
    <p:sldId id="328" r:id="rId21"/>
    <p:sldId id="338" r:id="rId22"/>
    <p:sldId id="317" r:id="rId23"/>
    <p:sldId id="31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FDft1ihs+XMCWrk6FLGoZg==" hashData="5ZfhzksozpsXPdPbE9ZMRn1RBHyb60HhKKwO1FDVM3vIKZcQi3+LeNu/Y+laVt5PbnVxVSxznrkJiMLbA21ttg=="/>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E77E98-3DAF-9CBF-3C75-1762A2D4788F}" name="M Mayfield" initials="MM" userId="nGszU4OrJ+FoZu3IP1iINDed+ZwjpZtm/1nhrxYP2zQ="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resha Alvarado" initials="KA" lastIdx="11" clrIdx="0">
    <p:extLst>
      <p:ext uri="{19B8F6BF-5375-455C-9EA6-DF929625EA0E}">
        <p15:presenceInfo xmlns:p15="http://schemas.microsoft.com/office/powerpoint/2012/main" userId="Kresha Alvarado" providerId="None"/>
      </p:ext>
    </p:extLst>
  </p:cmAuthor>
  <p:cmAuthor id="2" name="M Mayfield" initials="MM" lastIdx="1" clrIdx="1">
    <p:extLst>
      <p:ext uri="{19B8F6BF-5375-455C-9EA6-DF929625EA0E}">
        <p15:presenceInfo xmlns:p15="http://schemas.microsoft.com/office/powerpoint/2012/main" userId="nGszU4OrJ+FoZu3IP1iINDed+ZwjpZtm/1nhrxYP2z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542" autoAdjust="0"/>
  </p:normalViewPr>
  <p:slideViewPr>
    <p:cSldViewPr snapToGrid="0">
      <p:cViewPr varScale="1">
        <p:scale>
          <a:sx n="59" d="100"/>
          <a:sy n="59" d="100"/>
        </p:scale>
        <p:origin x="78" y="534"/>
      </p:cViewPr>
      <p:guideLst/>
    </p:cSldViewPr>
  </p:slideViewPr>
  <p:notesTextViewPr>
    <p:cViewPr>
      <p:scale>
        <a:sx n="1" d="1"/>
        <a:sy n="1" d="1"/>
      </p:scale>
      <p:origin x="0" y="0"/>
    </p:cViewPr>
  </p:notesTextViewPr>
  <p:notesViewPr>
    <p:cSldViewPr snapToGrid="0">
      <p:cViewPr>
        <p:scale>
          <a:sx n="70" d="100"/>
          <a:sy n="70" d="100"/>
        </p:scale>
        <p:origin x="1266" y="4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 Mayfield" userId="nGszU4OrJ+FoZu3IP1iINDed+ZwjpZtm/1nhrxYP2zQ=" providerId="None" clId="Web-{94353D64-609E-49E1-AB2E-D639E3E623F9}"/>
    <pc:docChg chg="modSld">
      <pc:chgData name="M Mayfield" userId="nGszU4OrJ+FoZu3IP1iINDed+ZwjpZtm/1nhrxYP2zQ=" providerId="None" clId="Web-{94353D64-609E-49E1-AB2E-D639E3E623F9}" dt="2025-09-15T11:51:20.240" v="2"/>
      <pc:docMkLst>
        <pc:docMk/>
      </pc:docMkLst>
      <pc:sldChg chg="modNotes">
        <pc:chgData name="M Mayfield" userId="nGszU4OrJ+FoZu3IP1iINDed+ZwjpZtm/1nhrxYP2zQ=" providerId="None" clId="Web-{94353D64-609E-49E1-AB2E-D639E3E623F9}" dt="2025-09-15T11:51:20.240" v="2"/>
        <pc:sldMkLst>
          <pc:docMk/>
          <pc:sldMk cId="19269988" sldId="32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4E3383-D557-4BE6-838D-A50A573517F9}" type="datetimeFigureOut">
              <a:rPr lang="en-US" smtClean="0"/>
              <a:t>9/26/2025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E9A2E7-3DA3-498C-B8AE-BDCCEF7324A3}" type="slidenum">
              <a:rPr lang="en-US" smtClean="0"/>
              <a:t>‹#›</a:t>
            </a:fld>
            <a:endParaRPr lang="en-US"/>
          </a:p>
        </p:txBody>
      </p:sp>
    </p:spTree>
    <p:extLst>
      <p:ext uri="{BB962C8B-B14F-4D97-AF65-F5344CB8AC3E}">
        <p14:creationId xmlns:p14="http://schemas.microsoft.com/office/powerpoint/2010/main" val="3930058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scouting.org/health-and-safety/safety-moment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scouting.org/roundtabl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roundtable workshop helps commissioners understand that units are best served when their needs are met. The workshop will help participants learn how to tailor roundtable to the current needs of their unit leaders.</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1588241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903260"/>
            <a:ext cx="5486400" cy="5117910"/>
          </a:xfrm>
        </p:spPr>
        <p:txBody>
          <a:bodyPr/>
          <a:lstStyle/>
          <a:p>
            <a:r>
              <a:rPr lang="en" b="1" dirty="0"/>
              <a:t>Assistant Roundtable Commissioner</a:t>
            </a:r>
          </a:p>
          <a:p>
            <a:r>
              <a:rPr lang="en" dirty="0"/>
              <a:t>Ask the group for key skills for assistant roundtable commissioners. Look for answers that include communication, friendliness, subject matter expert, helpfulness, and enthusiasm.</a:t>
            </a:r>
            <a:endParaRPr lang="en-US" dirty="0">
              <a:ea typeface="Calibri" panose="020F0502020204030204"/>
              <a:cs typeface="Calibri" panose="020F0502020204030204"/>
            </a:endParaRPr>
          </a:p>
          <a:p>
            <a:endParaRPr lang="en" dirty="0"/>
          </a:p>
          <a:p>
            <a:r>
              <a:rPr lang="en" dirty="0"/>
              <a:t>Discuss the importance of assistant roundtable commissioners and the various ways they can serve. Ask participants to brainstorm new ways for asst. roundtable commissioners to add value and unit service at roundtable.</a:t>
            </a:r>
            <a:endParaRPr lang="en-US" dirty="0">
              <a:ea typeface="Calibri"/>
              <a:cs typeface="Calibri"/>
            </a:endParaRPr>
          </a:p>
          <a:p>
            <a:pPr>
              <a:lnSpc>
                <a:spcPct val="90000"/>
              </a:lnSpc>
              <a:spcBef>
                <a:spcPts val="1000"/>
              </a:spcBef>
            </a:pPr>
            <a:r>
              <a:rPr lang="en-US" dirty="0">
                <a:ea typeface="Calibri"/>
                <a:cs typeface="Calibri"/>
              </a:rPr>
              <a:t>Assistant roundtable commissioners should:</a:t>
            </a:r>
          </a:p>
          <a:p>
            <a:pPr marL="285750" indent="-285750">
              <a:lnSpc>
                <a:spcPct val="90000"/>
              </a:lnSpc>
              <a:spcBef>
                <a:spcPts val="1000"/>
              </a:spcBef>
              <a:buFont typeface="Arial"/>
              <a:buChar char="•"/>
            </a:pPr>
            <a:r>
              <a:rPr lang="en-US" dirty="0"/>
              <a:t>Become trained</a:t>
            </a:r>
            <a:endParaRPr lang="en-US" dirty="0">
              <a:ea typeface="Calibri"/>
              <a:cs typeface="Calibri"/>
            </a:endParaRPr>
          </a:p>
          <a:p>
            <a:pPr marL="285750" indent="-285750">
              <a:lnSpc>
                <a:spcPct val="90000"/>
              </a:lnSpc>
              <a:spcBef>
                <a:spcPts val="1000"/>
              </a:spcBef>
              <a:buFont typeface="Arial"/>
              <a:buChar char="•"/>
            </a:pPr>
            <a:r>
              <a:rPr lang="en-US" dirty="0"/>
              <a:t>Conduct quality </a:t>
            </a:r>
            <a:r>
              <a:rPr lang="en-US" b="0" i="0" u="none" strike="noStrike" dirty="0">
                <a:effectLst/>
              </a:rPr>
              <a:t>roundtable </a:t>
            </a:r>
            <a:r>
              <a:rPr lang="en-US" dirty="0"/>
              <a:t>program</a:t>
            </a:r>
            <a:endParaRPr lang="en-US" i="0" u="none" strike="noStrike" dirty="0">
              <a:effectLst/>
              <a:ea typeface="Calibri"/>
              <a:cs typeface="Calibri"/>
            </a:endParaRPr>
          </a:p>
          <a:p>
            <a:pPr marL="285750" indent="-285750">
              <a:lnSpc>
                <a:spcPct val="90000"/>
              </a:lnSpc>
              <a:spcBef>
                <a:spcPts val="1000"/>
              </a:spcBef>
              <a:buFont typeface="Arial"/>
              <a:buChar char="•"/>
            </a:pPr>
            <a:r>
              <a:rPr lang="en-US" dirty="0"/>
              <a:t>Participate in planning </a:t>
            </a:r>
            <a:r>
              <a:rPr lang="en-US" b="0" i="0" u="none" strike="noStrike" dirty="0">
                <a:effectLst/>
              </a:rPr>
              <a:t>and </a:t>
            </a:r>
            <a:r>
              <a:rPr lang="en-US" dirty="0"/>
              <a:t>evaluation meetings</a:t>
            </a:r>
            <a:endParaRPr lang="en-US" b="0" dirty="0">
              <a:effectLst/>
              <a:ea typeface="Calibri"/>
              <a:cs typeface="Calibri"/>
            </a:endParaRPr>
          </a:p>
          <a:p>
            <a:pPr marL="285750" indent="-285750">
              <a:lnSpc>
                <a:spcPct val="90000"/>
              </a:lnSpc>
              <a:spcBef>
                <a:spcPts val="1000"/>
              </a:spcBef>
              <a:buFont typeface="Arial"/>
              <a:buChar char="•"/>
            </a:pPr>
            <a:r>
              <a:rPr lang="en-US" dirty="0"/>
              <a:t>Program </a:t>
            </a:r>
            <a:r>
              <a:rPr lang="en-US" b="0" i="0" u="none" strike="noStrike" dirty="0">
                <a:effectLst/>
              </a:rPr>
              <a:t>and </a:t>
            </a:r>
            <a:r>
              <a:rPr lang="en-US" dirty="0"/>
              <a:t>assignment-specific assistant </a:t>
            </a:r>
            <a:r>
              <a:rPr lang="en-US" b="0" i="0" u="none" strike="noStrike" dirty="0">
                <a:effectLst/>
              </a:rPr>
              <a:t>roundtable </a:t>
            </a:r>
            <a:r>
              <a:rPr lang="en-US" dirty="0"/>
              <a:t>commissioners can fill any positions needed at roundtable:</a:t>
            </a:r>
            <a:endParaRPr lang="en-US" dirty="0">
              <a:ea typeface="Calibri"/>
              <a:cs typeface="Calibri"/>
            </a:endParaRPr>
          </a:p>
          <a:p>
            <a:pPr marL="742950" lvl="1" indent="-285750">
              <a:lnSpc>
                <a:spcPct val="90000"/>
              </a:lnSpc>
              <a:spcBef>
                <a:spcPts val="500"/>
              </a:spcBef>
              <a:buFont typeface="Arial"/>
              <a:buChar char="•"/>
            </a:pPr>
            <a:r>
              <a:rPr lang="en-US" dirty="0"/>
              <a:t>Technology</a:t>
            </a:r>
            <a:endParaRPr lang="en-US" dirty="0">
              <a:ea typeface="Calibri"/>
              <a:cs typeface="Calibri"/>
            </a:endParaRPr>
          </a:p>
          <a:p>
            <a:pPr marL="742950" lvl="1" indent="-285750">
              <a:lnSpc>
                <a:spcPct val="90000"/>
              </a:lnSpc>
              <a:spcBef>
                <a:spcPts val="500"/>
              </a:spcBef>
              <a:buFont typeface="Arial"/>
              <a:buChar char="•"/>
            </a:pPr>
            <a:r>
              <a:rPr lang="en-US" dirty="0"/>
              <a:t>Program-specific/breakout session leader</a:t>
            </a:r>
            <a:endParaRPr lang="en-US" dirty="0">
              <a:ea typeface="Calibri"/>
              <a:cs typeface="Calibri"/>
            </a:endParaRPr>
          </a:p>
          <a:p>
            <a:pPr marL="742950" lvl="1" indent="-285750">
              <a:lnSpc>
                <a:spcPct val="90000"/>
              </a:lnSpc>
              <a:spcBef>
                <a:spcPts val="500"/>
              </a:spcBef>
              <a:buFont typeface="Arial"/>
              <a:buChar char="•"/>
            </a:pPr>
            <a:r>
              <a:rPr lang="en-US" dirty="0"/>
              <a:t>Hot Topics</a:t>
            </a:r>
            <a:endParaRPr lang="en-US" b="0" dirty="0">
              <a:effectLst/>
              <a:ea typeface="Calibri"/>
              <a:cs typeface="Calibri"/>
            </a:endParaRPr>
          </a:p>
          <a:p>
            <a:pPr marL="742950" lvl="1" indent="-285750">
              <a:lnSpc>
                <a:spcPct val="90000"/>
              </a:lnSpc>
              <a:spcBef>
                <a:spcPts val="500"/>
              </a:spcBef>
              <a:buFont typeface="Arial"/>
              <a:buChar char="•"/>
            </a:pPr>
            <a:r>
              <a:rPr lang="en-US" dirty="0"/>
              <a:t>Safety Moments</a:t>
            </a:r>
            <a:endParaRPr lang="en-US" b="0" i="0" u="none" strike="noStrike" dirty="0">
              <a:effectLst/>
              <a:ea typeface="Calibri"/>
              <a:cs typeface="Calibri"/>
            </a:endParaRPr>
          </a:p>
          <a:p>
            <a:pPr marL="742950" lvl="1" indent="-285750">
              <a:lnSpc>
                <a:spcPct val="90000"/>
              </a:lnSpc>
              <a:spcBef>
                <a:spcPts val="500"/>
              </a:spcBef>
              <a:buFont typeface="Arial"/>
              <a:buChar char="•"/>
            </a:pPr>
            <a:r>
              <a:rPr lang="en-US" dirty="0"/>
              <a:t>Historian</a:t>
            </a:r>
            <a:endParaRPr lang="en-US" b="0" i="0" u="none" strike="noStrike" dirty="0">
              <a:effectLst/>
              <a:ea typeface="Calibri"/>
              <a:cs typeface="Calibri"/>
            </a:endParaRPr>
          </a:p>
          <a:p>
            <a:pPr marL="742950" lvl="1" indent="-285750">
              <a:lnSpc>
                <a:spcPct val="90000"/>
              </a:lnSpc>
              <a:spcBef>
                <a:spcPts val="500"/>
              </a:spcBef>
              <a:buFont typeface="Arial"/>
              <a:buChar char="•"/>
            </a:pPr>
            <a:r>
              <a:rPr lang="en-US" dirty="0"/>
              <a:t>Media Specialist</a:t>
            </a:r>
            <a:endParaRPr lang="en-US" b="0" i="0" u="none" strike="noStrike" dirty="0">
              <a:effectLst/>
              <a:ea typeface="Calibri"/>
              <a:cs typeface="Calibri"/>
            </a:endParaRPr>
          </a:p>
          <a:p>
            <a:pPr marL="742950" lvl="1" indent="-285750">
              <a:lnSpc>
                <a:spcPct val="90000"/>
              </a:lnSpc>
              <a:spcBef>
                <a:spcPts val="500"/>
              </a:spcBef>
              <a:buFont typeface="Arial"/>
              <a:buChar char="•"/>
            </a:pPr>
            <a:r>
              <a:rPr lang="en-US" dirty="0"/>
              <a:t>New Member Coordinator asst. roundtable commissioner</a:t>
            </a:r>
            <a:endParaRPr lang="en-US" dirty="0">
              <a:ea typeface="Calibri" panose="020F0502020204030204"/>
              <a:cs typeface="Calibri" panose="020F0502020204030204"/>
            </a:endParaRPr>
          </a:p>
          <a:p>
            <a:pPr marL="285750" indent="-285750">
              <a:lnSpc>
                <a:spcPct val="90000"/>
              </a:lnSpc>
              <a:spcBef>
                <a:spcPts val="1000"/>
              </a:spcBef>
              <a:buFont typeface="Arial"/>
              <a:buChar char="•"/>
            </a:pPr>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2902558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Roundtable Elements</a:t>
            </a:r>
          </a:p>
          <a:p>
            <a:r>
              <a:rPr lang="en-US" dirty="0"/>
              <a:t>Now that you understand the role of the roundtable in unit service and the role of the roundtable serving commissioners, let’s look at how they create a roundtable that serves units, functions well, and is a meeting that Scout leaders want to attend.</a:t>
            </a:r>
          </a:p>
          <a:p>
            <a:endParaRPr lang="en-US" dirty="0"/>
          </a:p>
          <a:p>
            <a:r>
              <a:rPr lang="en-US" dirty="0"/>
              <a:t>What are the parts of a roundtable, and how do they fit in with the unit service model?</a:t>
            </a:r>
          </a:p>
        </p:txBody>
      </p:sp>
      <p:sp>
        <p:nvSpPr>
          <p:cNvPr id="4" name="Slide Number Placeholder 3"/>
          <p:cNvSpPr>
            <a:spLocks noGrp="1"/>
          </p:cNvSpPr>
          <p:nvPr>
            <p:ph type="sldNum" sz="quarter" idx="5"/>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351896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84143"/>
          </a:xfrm>
        </p:spPr>
        <p:txBody>
          <a:bodyPr/>
          <a:lstStyle/>
          <a:p>
            <a:r>
              <a:rPr lang="en-US" b="1" dirty="0"/>
              <a:t>Safety Moments</a:t>
            </a:r>
          </a:p>
          <a:p>
            <a:r>
              <a:rPr lang="en-US" dirty="0"/>
              <a:t>Safety Moments are part of the opening of roundtable because ALL Scouting meetings should begin with a safety moment.</a:t>
            </a:r>
          </a:p>
          <a:p>
            <a:endParaRPr lang="en-US" b="0" i="0" dirty="0">
              <a:solidFill>
                <a:srgbClr val="212121"/>
              </a:solidFill>
              <a:effectLst/>
            </a:endParaRPr>
          </a:p>
          <a:p>
            <a:r>
              <a:rPr lang="en-US" b="0" i="0" dirty="0">
                <a:solidFill>
                  <a:srgbClr val="212121"/>
                </a:solidFill>
                <a:effectLst/>
              </a:rPr>
              <a:t>Safety Moments are a crucial component of Scouting America’s Culture of Safety and underscore the commitment to identifying, preventing, or mitigating hazards and risks in all Scouting activities. As with other safety-conscious organizations, we initiate meetings and events with a brief pause to discuss potential dangers and how to avert them, focusing the group’s attention on safety protocols.</a:t>
            </a:r>
            <a:r>
              <a:rPr lang="en-US" dirty="0">
                <a:solidFill>
                  <a:srgbClr val="212121"/>
                </a:solidFill>
              </a:rPr>
              <a:t> A safety moment can be selected from the roundtable support webpage, the </a:t>
            </a:r>
            <a:r>
              <a:rPr lang="en-US" u="sng" dirty="0">
                <a:solidFill>
                  <a:srgbClr val="212121"/>
                </a:solidFill>
                <a:hlinkClick r:id="rId3"/>
              </a:rPr>
              <a:t>https://www.scouting.org/health-and-safety/safety-moments/</a:t>
            </a:r>
            <a:r>
              <a:rPr lang="en-US" dirty="0">
                <a:solidFill>
                  <a:srgbClr val="000000"/>
                </a:solidFill>
              </a:rPr>
              <a:t> Scouting Safely page, or a safety moment can be tailored to the local needs of the district and units with information they need to run great safe programs.</a:t>
            </a:r>
            <a:endParaRPr lang="en-US" dirty="0"/>
          </a:p>
          <a:p>
            <a:endParaRPr lang="en-US" dirty="0"/>
          </a:p>
          <a:p>
            <a:r>
              <a:rPr lang="en-US" sz="1200" kern="1200" dirty="0">
                <a:solidFill>
                  <a:schemeClr val="tx1"/>
                </a:solidFill>
                <a:effectLst/>
                <a:latin typeface="+mn-lt"/>
                <a:ea typeface="+mn-ea"/>
                <a:cs typeface="+mn-cs"/>
              </a:rPr>
              <a:t>For example, a favorite safety moment is on hydration. If someone is a soda drinker, it’s easy to justify drinking soda. However, in reality, hydration is crucial. If you can convey the safety message in a way that resonates with the audience and they understand its importance, they will be more likely to remember to act safely. </a:t>
            </a:r>
          </a:p>
          <a:p>
            <a:r>
              <a:rPr lang="en-US" sz="1200" kern="1200" dirty="0">
                <a:solidFill>
                  <a:schemeClr val="tx1"/>
                </a:solidFill>
                <a:effectLst/>
                <a:latin typeface="+mn-lt"/>
                <a:ea typeface="+mn-ea"/>
                <a:cs typeface="+mn-cs"/>
              </a:rPr>
              <a:t> </a:t>
            </a:r>
            <a:endParaRPr lang="en-US" dirty="0"/>
          </a:p>
          <a:p>
            <a:r>
              <a:rPr lang="en-US" dirty="0"/>
              <a:t>Safety moments are modeled at roundtable. By modeling safety moments at roundtable, unit leaders understand the importance of a safety moment. They have an opportunity to learn a new safety moment that they can use with their unit, and we build another bridge – this one toward a conscious effort of a safety culture that directly impacts our adults and youth.</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12</a:t>
            </a:fld>
            <a:endParaRPr lang="en-US"/>
          </a:p>
        </p:txBody>
      </p:sp>
    </p:spTree>
    <p:extLst>
      <p:ext uri="{BB962C8B-B14F-4D97-AF65-F5344CB8AC3E}">
        <p14:creationId xmlns:p14="http://schemas.microsoft.com/office/powerpoint/2010/main" val="4245197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Membership Moments</a:t>
            </a:r>
            <a:endParaRPr lang="en-US" b="1" dirty="0">
              <a:ea typeface="Calibri"/>
              <a:cs typeface="Calibri"/>
            </a:endParaRPr>
          </a:p>
          <a:p>
            <a:r>
              <a:rPr lang="en-US" sz="1200" kern="1200" dirty="0">
                <a:solidFill>
                  <a:schemeClr val="tx1"/>
                </a:solidFill>
                <a:effectLst/>
                <a:latin typeface="+mn-lt"/>
                <a:ea typeface="+mn-ea"/>
                <a:cs typeface="+mn-cs"/>
              </a:rPr>
              <a:t>Membership is the responsibility of all Scouters, leaders, units, districts, and councils. By working together and sharing ideas, we can strengthen units by strengthening their membership growth and retention plans. The membership moment is a part of roundtable to help units grow their membership and retain their Scouts.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Membership Moment is supported by regularly updated national materials, which are added to the roundtable support page.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Membership moments are one to two-minute ideas to share with your unit leaders at roundtable about a membership recruiting or retention idea. Ideally, membership minutes will be delivered by the district membership chair at each roundtable.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They should share the information as they deem best, e.g., through discussion, PowerPoint, or reading it if necessary. This gives units and districts the opportunity to discuss membership ideas at roundtable, collaborate together and get new ideas from each other.</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3001534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sz="1200" b="1" kern="1200" dirty="0">
                <a:solidFill>
                  <a:schemeClr val="tx1"/>
                </a:solidFill>
                <a:effectLst/>
                <a:latin typeface="+mn-lt"/>
                <a:ea typeface="+mn-ea"/>
                <a:cs typeface="+mn-cs"/>
              </a:rPr>
              <a:t>Hot Topics </a:t>
            </a:r>
            <a:r>
              <a:rPr lang="en-US" sz="1200" kern="1200" dirty="0">
                <a:solidFill>
                  <a:schemeClr val="tx1"/>
                </a:solidFill>
                <a:effectLst/>
                <a:latin typeface="+mn-lt"/>
                <a:ea typeface="+mn-ea"/>
                <a:cs typeface="+mn-cs"/>
              </a:rPr>
              <a:t>are just that – a hot topic.</a:t>
            </a:r>
          </a:p>
          <a:p>
            <a:r>
              <a:rPr lang="en-US" sz="1200" kern="1200" dirty="0">
                <a:solidFill>
                  <a:schemeClr val="tx1"/>
                </a:solidFill>
                <a:effectLst/>
                <a:latin typeface="+mn-lt"/>
                <a:ea typeface="+mn-ea"/>
                <a:cs typeface="+mn-cs"/>
              </a:rPr>
              <a:t>These topics are essential for unit leaders at every program level to understand, as they contain new and vital information for commissioners and unit leaders.  Sharing this information helps bridge the gap between commissioners and units, strengthening the commissioner-unit leader relationship.  Roundtable commissioners are there to support and build morale among unit leaders, sharing valuable information with additional explanations or guidance as needed, which helps bring people together and unify understanding.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at the Hot Topics on the roundtable support page (</a:t>
            </a:r>
            <a:r>
              <a:rPr lang="en-US" sz="1200" u="sng" kern="1200" dirty="0">
                <a:solidFill>
                  <a:schemeClr val="tx1"/>
                </a:solidFill>
                <a:effectLst/>
                <a:latin typeface="+mn-lt"/>
                <a:ea typeface="+mn-ea"/>
                <a:cs typeface="+mn-cs"/>
                <a:hlinkClick r:id="rId3"/>
              </a:rPr>
              <a:t>www.scouting.org/roundtable</a:t>
            </a:r>
            <a:r>
              <a:rPr lang="en-US" sz="1200" kern="1200" dirty="0">
                <a:solidFill>
                  <a:schemeClr val="tx1"/>
                </a:solidFill>
                <a:effectLst/>
                <a:latin typeface="+mn-lt"/>
                <a:ea typeface="+mn-ea"/>
                <a:cs typeface="+mn-cs"/>
              </a:rPr>
              <a:t>). New topics are added monthly. Hot Topics should be shared at roundtable to keep unit leaders aware of program changes, Scouting updates, and training.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Hot topics are a library of content and should be used when they are most applicable to a district.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When planning the roundtable program, roundtable commissioners need to prepare and plan for a FLEXIBLE program plan. This way, roundtable can pivot to address the most pressing needs of units and provide the information at the next roundtable, rather than six months or a year in the future.</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156035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62125" y="212725"/>
            <a:ext cx="3333750" cy="1874838"/>
          </a:xfrm>
        </p:spPr>
      </p:sp>
      <p:sp>
        <p:nvSpPr>
          <p:cNvPr id="3" name="Notes Placeholder 2"/>
          <p:cNvSpPr>
            <a:spLocks noGrp="1"/>
          </p:cNvSpPr>
          <p:nvPr>
            <p:ph type="body" idx="1"/>
          </p:nvPr>
        </p:nvSpPr>
        <p:spPr>
          <a:xfrm>
            <a:off x="240175" y="2238233"/>
            <a:ext cx="6377650" cy="6593251"/>
          </a:xfrm>
        </p:spPr>
        <p:txBody>
          <a:bodyPr/>
          <a:lstStyle/>
          <a:p>
            <a:r>
              <a:rPr lang="en-US" b="1" dirty="0"/>
              <a:t>Breakout Meetings</a:t>
            </a:r>
          </a:p>
          <a:p>
            <a:r>
              <a:rPr lang="en-US" b="1" dirty="0"/>
              <a:t>Question: </a:t>
            </a:r>
            <a:r>
              <a:rPr lang="en-US" dirty="0"/>
              <a:t>What type of breakouts do you typically see at roundtable?</a:t>
            </a:r>
          </a:p>
          <a:p>
            <a:r>
              <a:rPr lang="en-US" dirty="0"/>
              <a:t>What kind of breakout options are possible?</a:t>
            </a:r>
          </a:p>
          <a:p>
            <a:pPr marL="171450" indent="-171450">
              <a:buFont typeface="Arial" panose="020B0604020202020204" pitchFamily="34" charset="0"/>
              <a:buChar char="•"/>
            </a:pPr>
            <a:r>
              <a:rPr lang="en-US" dirty="0"/>
              <a:t>Cub Scouts</a:t>
            </a:r>
          </a:p>
          <a:p>
            <a:pPr marL="171450" indent="-171450">
              <a:buFont typeface="Arial" panose="020B0604020202020204" pitchFamily="34" charset="0"/>
              <a:buChar char="•"/>
            </a:pPr>
            <a:r>
              <a:rPr lang="en-US" dirty="0"/>
              <a:t>Scouts BSA</a:t>
            </a:r>
          </a:p>
          <a:p>
            <a:pPr marL="171450" indent="-171450">
              <a:buFont typeface="Arial" panose="020B0604020202020204" pitchFamily="34" charset="0"/>
              <a:buChar char="•"/>
            </a:pPr>
            <a:r>
              <a:rPr lang="en-US" dirty="0"/>
              <a:t>Venturing</a:t>
            </a:r>
          </a:p>
          <a:p>
            <a:endParaRPr lang="en-US" dirty="0"/>
          </a:p>
          <a:p>
            <a:r>
              <a:rPr lang="en-US" dirty="0"/>
              <a:t>For program-level breakouts, there are so many more options for roundtable breakouts. </a:t>
            </a:r>
          </a:p>
          <a:p>
            <a:pPr marL="171450" indent="-171450">
              <a:buFont typeface="Arial" panose="020B0604020202020204" pitchFamily="34" charset="0"/>
              <a:buChar char="•"/>
            </a:pPr>
            <a:r>
              <a:rPr lang="en-US" dirty="0"/>
              <a:t>You might add Sea Scouts as a council level or multi-council/territory roundtable, or hold it quarterly.</a:t>
            </a:r>
          </a:p>
          <a:p>
            <a:pPr marL="171450" indent="-171450">
              <a:buFont typeface="Arial" panose="020B0604020202020204" pitchFamily="34" charset="0"/>
              <a:buChar char="•"/>
            </a:pPr>
            <a:r>
              <a:rPr lang="en-US" dirty="0"/>
              <a:t>Explorer advisors could meet together to discuss collaboration ideas involving youth from Cub Scouts and Scouts BSA</a:t>
            </a:r>
          </a:p>
          <a:p>
            <a:pPr marL="171450" indent="-171450">
              <a:buFont typeface="Arial" panose="020B0604020202020204" pitchFamily="34" charset="0"/>
              <a:buChar char="•"/>
            </a:pPr>
            <a:r>
              <a:rPr lang="en-US" dirty="0"/>
              <a:t>New unit leader</a:t>
            </a:r>
          </a:p>
          <a:p>
            <a:pPr marL="171450" indent="-171450">
              <a:buFont typeface="Arial" panose="020B0604020202020204" pitchFamily="34" charset="0"/>
              <a:buChar char="•"/>
            </a:pPr>
            <a:r>
              <a:rPr lang="en-US" dirty="0"/>
              <a:t>Chartered Organization Representative</a:t>
            </a:r>
          </a:p>
          <a:p>
            <a:pPr marL="171450" indent="-171450">
              <a:buFont typeface="Arial" panose="020B0604020202020204" pitchFamily="34" charset="0"/>
              <a:buChar char="•"/>
            </a:pPr>
            <a:r>
              <a:rPr lang="en-US" dirty="0"/>
              <a:t>Committee Member</a:t>
            </a:r>
          </a:p>
          <a:p>
            <a:pPr marL="171450" indent="-171450">
              <a:buFont typeface="Arial" panose="020B0604020202020204" pitchFamily="34" charset="0"/>
              <a:buChar char="•"/>
            </a:pPr>
            <a:r>
              <a:rPr lang="en-US" dirty="0"/>
              <a:t>Blue and Gold banquet committee that meets five months before Feb</a:t>
            </a:r>
          </a:p>
          <a:p>
            <a:pPr marL="171450" indent="-171450">
              <a:buFont typeface="Arial" panose="020B0604020202020204" pitchFamily="34" charset="0"/>
              <a:buChar char="•"/>
            </a:pPr>
            <a:r>
              <a:rPr lang="en-US" dirty="0"/>
              <a:t>ILST training</a:t>
            </a:r>
          </a:p>
          <a:p>
            <a:pPr marL="171450" indent="-171450">
              <a:buFont typeface="Arial" panose="020B0604020202020204" pitchFamily="34" charset="0"/>
              <a:buChar char="•"/>
            </a:pPr>
            <a:r>
              <a:rPr lang="en-US" dirty="0"/>
              <a:t>Cubmaster</a:t>
            </a:r>
          </a:p>
          <a:p>
            <a:pPr marL="171450" indent="-171450">
              <a:buFont typeface="Arial" panose="020B0604020202020204" pitchFamily="34" charset="0"/>
              <a:buChar char="•"/>
            </a:pPr>
            <a:r>
              <a:rPr lang="en-US" dirty="0"/>
              <a:t>Scoutmaster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mn-ea"/>
                <a:cs typeface="+mn-cs"/>
              </a:rPr>
              <a:t>You can also involve youth in various programs in exciting ways that encourage Scouters and Scouts at these program levels to bridge the gap and connect with people on the other side.</a:t>
            </a:r>
          </a:p>
          <a:p>
            <a:pPr marL="171450" indent="-171450">
              <a:buFont typeface="Arial" panose="020B0604020202020204" pitchFamily="34" charset="0"/>
              <a:buChar char="•"/>
            </a:pPr>
            <a:r>
              <a:rPr lang="en-US" dirty="0"/>
              <a:t>Flag ceremonies</a:t>
            </a:r>
          </a:p>
          <a:p>
            <a:pPr marL="171450" indent="-171450">
              <a:buFont typeface="Arial" panose="020B0604020202020204" pitchFamily="34" charset="0"/>
              <a:buChar char="•"/>
            </a:pPr>
            <a:r>
              <a:rPr lang="en-US" dirty="0"/>
              <a:t>Sea Scout ship could demonstrate watercraft safety</a:t>
            </a:r>
          </a:p>
          <a:p>
            <a:pPr marL="171450" indent="-171450">
              <a:buFont typeface="Arial" panose="020B0604020202020204" pitchFamily="34" charset="0"/>
              <a:buChar char="•"/>
            </a:pPr>
            <a:r>
              <a:rPr lang="en-US" dirty="0"/>
              <a:t>Exploring posts could demonstrate/discuss fire safety, safety, and health safety</a:t>
            </a:r>
          </a:p>
          <a:p>
            <a:pPr marL="171450" indent="-171450">
              <a:buFont typeface="Arial" panose="020B0604020202020204" pitchFamily="34" charset="0"/>
              <a:buChar char="•"/>
            </a:pPr>
            <a:r>
              <a:rPr lang="en-US" dirty="0"/>
              <a:t>Bring Cub Scouts to try out new ideas for leaders to see</a:t>
            </a:r>
          </a:p>
          <a:p>
            <a:endParaRPr lang="en-US" dirty="0"/>
          </a:p>
          <a:p>
            <a:pPr marL="0" marR="0">
              <a:buNone/>
            </a:pPr>
            <a:r>
              <a:rPr lang="en-US" kern="1200" dirty="0">
                <a:solidFill>
                  <a:srgbClr val="000000"/>
                </a:solidFill>
                <a:effectLst/>
                <a:ea typeface="Times New Roman" panose="02020603050405020304" pitchFamily="18" charset="0"/>
                <a:cs typeface="Times New Roman" panose="02020603050405020304" pitchFamily="18" charset="0"/>
              </a:rPr>
              <a:t>Breakouts created for use at the roundtable by the Scouts BSA and Cub Scout committees are available on the roundtable support page. Short, pre-recorded sessions with discussion questions can also be used at the roundtable. You can also use the material as a springboard for your presentation and discussion, or create your own content based on the specific current needs of your units.</a:t>
            </a:r>
            <a:endParaRPr lang="en-US" dirty="0">
              <a:effectLst/>
              <a:ea typeface="Times New Roman" panose="02020603050405020304" pitchFamily="18" charset="0"/>
              <a:cs typeface="Times New Roman" panose="02020603050405020304" pitchFamily="18" charset="0"/>
            </a:endParaRPr>
          </a:p>
          <a:p>
            <a:pPr marL="0" marR="0">
              <a:buNone/>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cs typeface="Times New Roman" panose="02020603050405020304" pitchFamily="18" charset="0"/>
            </a:endParaRPr>
          </a:p>
          <a:p>
            <a:pPr marL="0" marR="0"/>
            <a:r>
              <a:rPr lang="en-US" kern="1200" dirty="0">
                <a:solidFill>
                  <a:srgbClr val="000000"/>
                </a:solidFill>
                <a:effectLst/>
                <a:ea typeface="Times New Roman" panose="02020603050405020304" pitchFamily="18" charset="0"/>
                <a:cs typeface="Times New Roman" panose="02020603050405020304" pitchFamily="18" charset="0"/>
              </a:rPr>
              <a:t>Make the breakouts fun and interactive—it’s a game with a purpose! Whether your roundtable is in-person, virtual, or hybrid, there are lots of opportunities to engage with Scout leaders.</a:t>
            </a:r>
            <a:endParaRPr lang="en-US" dirty="0">
              <a:effectLst/>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560377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 (groups of 3-4, 20 minutes): </a:t>
            </a:r>
          </a:p>
          <a:p>
            <a:pPr marL="0" marR="0">
              <a:buNone/>
            </a:pPr>
            <a:r>
              <a:rPr lang="en-US" kern="1200" dirty="0">
                <a:solidFill>
                  <a:srgbClr val="000000"/>
                </a:solidFill>
                <a:effectLst/>
                <a:ea typeface="Times New Roman" panose="02020603050405020304" pitchFamily="18" charset="0"/>
                <a:cs typeface="Times New Roman" panose="02020603050405020304" pitchFamily="18" charset="0"/>
              </a:rPr>
              <a:t>Roundtable provides training, networking, and collaboration between unit leaders and commissioners.  </a:t>
            </a:r>
            <a:endParaRPr lang="en-US" dirty="0">
              <a:effectLst/>
              <a:ea typeface="Times New Roman" panose="02020603050405020304" pitchFamily="18" charset="0"/>
              <a:cs typeface="Times New Roman" panose="02020603050405020304" pitchFamily="18" charset="0"/>
            </a:endParaRPr>
          </a:p>
          <a:p>
            <a:pPr marL="342900" marR="0" lvl="0" indent="-342900">
              <a:buFont typeface="Symbol" panose="05050102010706020507" pitchFamily="18" charset="2"/>
              <a:buChar char=""/>
            </a:pPr>
            <a:r>
              <a:rPr lang="en-US" dirty="0">
                <a:solidFill>
                  <a:srgbClr val="404040"/>
                </a:solidFill>
                <a:effectLst/>
                <a:ea typeface="Calibri" panose="020F0502020204030204" pitchFamily="34" charset="0"/>
                <a:cs typeface="Times New Roman" panose="02020603050405020304" pitchFamily="18" charset="0"/>
              </a:rPr>
              <a:t>Consider the next three months of unit service in a district.  </a:t>
            </a:r>
          </a:p>
          <a:p>
            <a:pPr marL="342900" marR="0" lvl="0" indent="-342900">
              <a:spcAft>
                <a:spcPts val="600"/>
              </a:spcAft>
              <a:buFont typeface="Symbol" panose="05050102010706020507" pitchFamily="18" charset="2"/>
              <a:buChar char=""/>
            </a:pPr>
            <a:r>
              <a:rPr lang="en-US" dirty="0">
                <a:solidFill>
                  <a:srgbClr val="404040"/>
                </a:solidFill>
                <a:effectLst/>
                <a:ea typeface="Calibri" panose="020F0502020204030204" pitchFamily="34" charset="0"/>
                <a:cs typeface="Times New Roman" panose="02020603050405020304" pitchFamily="18" charset="0"/>
              </a:rPr>
              <a:t>Create a program plan that meets the needs of your unit leaders and focuses on culture, priorities, partnerships, and connections while focusing on impact and the skills, talents, and abilities to support units best.</a:t>
            </a:r>
          </a:p>
          <a:p>
            <a:pPr marL="0" marR="0">
              <a:buNone/>
            </a:pPr>
            <a:r>
              <a:rPr lang="en-US" b="1" kern="1200" dirty="0">
                <a:solidFill>
                  <a:srgbClr val="000000"/>
                </a:solidFill>
                <a:effectLst/>
                <a:ea typeface="Times New Roman" panose="02020603050405020304" pitchFamily="18" charset="0"/>
                <a:cs typeface="Times New Roman" panose="02020603050405020304" pitchFamily="18" charset="0"/>
              </a:rPr>
              <a:t>You will need to:</a:t>
            </a:r>
            <a:endParaRPr lang="en-US" dirty="0">
              <a:effectLst/>
              <a:ea typeface="Times New Roman" panose="02020603050405020304" pitchFamily="18" charset="0"/>
              <a:cs typeface="Times New Roman" panose="02020603050405020304" pitchFamily="18" charset="0"/>
            </a:endParaRPr>
          </a:p>
          <a:p>
            <a:pPr marL="171450" lvl="0" indent="-171450">
              <a:buFont typeface="Arial" panose="020B0604020202020204" pitchFamily="34" charset="0"/>
              <a:buChar char="•"/>
            </a:pPr>
            <a:r>
              <a:rPr lang="en-US" kern="1200" dirty="0">
                <a:solidFill>
                  <a:schemeClr val="tx1"/>
                </a:solidFill>
                <a:effectLst/>
                <a:ea typeface="+mn-ea"/>
                <a:cs typeface="+mn-cs"/>
              </a:rPr>
              <a:t>Identify the commissioner roles required – how many people, which positions will be used, and their specific roles</a:t>
            </a:r>
          </a:p>
          <a:p>
            <a:pPr marL="171450" lvl="0" indent="-171450">
              <a:buFont typeface="Arial" panose="020B0604020202020204" pitchFamily="34" charset="0"/>
              <a:buChar char="•"/>
            </a:pPr>
            <a:r>
              <a:rPr lang="en-US" kern="1200" dirty="0">
                <a:solidFill>
                  <a:schemeClr val="tx1"/>
                </a:solidFill>
                <a:effectLst/>
                <a:ea typeface="+mn-ea"/>
                <a:cs typeface="+mn-cs"/>
              </a:rPr>
              <a:t>Complete a logistics calendar for six months – where, when, how, and who</a:t>
            </a:r>
          </a:p>
          <a:p>
            <a:pPr marL="171450" lvl="0" indent="-171450">
              <a:buFont typeface="Arial" panose="020B0604020202020204" pitchFamily="34" charset="0"/>
              <a:buChar char="•"/>
            </a:pPr>
            <a:r>
              <a:rPr lang="en-US" kern="1200" dirty="0">
                <a:solidFill>
                  <a:schemeClr val="tx1"/>
                </a:solidFill>
                <a:effectLst/>
                <a:ea typeface="+mn-ea"/>
                <a:cs typeface="+mn-cs"/>
              </a:rPr>
              <a:t>Create a complete program plan for three months, including all the elements of a roundtable, AND who will be filling the needed roles.</a:t>
            </a:r>
          </a:p>
          <a:p>
            <a:pPr marL="0" marR="0"/>
            <a:endParaRPr lang="en-US" kern="1200" dirty="0">
              <a:solidFill>
                <a:srgbClr val="000000"/>
              </a:solidFill>
              <a:effectLst/>
              <a:ea typeface="Times New Roman" panose="02020603050405020304" pitchFamily="18" charset="0"/>
              <a:cs typeface="Times New Roman" panose="02020603050405020304" pitchFamily="18" charset="0"/>
            </a:endParaRPr>
          </a:p>
          <a:p>
            <a:pPr marL="0" marR="0"/>
            <a:r>
              <a:rPr lang="en-US" kern="1200" dirty="0">
                <a:solidFill>
                  <a:srgbClr val="000000"/>
                </a:solidFill>
                <a:effectLst/>
                <a:ea typeface="Times New Roman" panose="02020603050405020304" pitchFamily="18" charset="0"/>
                <a:cs typeface="Times New Roman" panose="02020603050405020304" pitchFamily="18" charset="0"/>
              </a:rPr>
              <a:t>Use the next slide as a reference during the activity session.</a:t>
            </a:r>
            <a:endParaRPr lang="en-US" dirty="0">
              <a:effectLst/>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16</a:t>
            </a:fld>
            <a:endParaRPr lang="en-US"/>
          </a:p>
        </p:txBody>
      </p:sp>
    </p:spTree>
    <p:extLst>
      <p:ext uri="{BB962C8B-B14F-4D97-AF65-F5344CB8AC3E}">
        <p14:creationId xmlns:p14="http://schemas.microsoft.com/office/powerpoint/2010/main" val="20328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 </a:t>
            </a:r>
          </a:p>
          <a:p>
            <a:r>
              <a:rPr lang="en-US" dirty="0"/>
              <a:t>Roundtable provides training, networking, and collaboration between unit leaders and commissioners.  </a:t>
            </a:r>
          </a:p>
          <a:p>
            <a:endParaRPr lang="en-US" dirty="0"/>
          </a:p>
          <a:p>
            <a:pPr marL="171450" indent="-171450">
              <a:buFont typeface="Arial" panose="020B0604020202020204" pitchFamily="34" charset="0"/>
              <a:buChar char="•"/>
            </a:pPr>
            <a:r>
              <a:rPr lang="en-US" dirty="0"/>
              <a:t>Consider the next three months of unit service in a district.  </a:t>
            </a:r>
          </a:p>
          <a:p>
            <a:pPr marL="171450" indent="-171450">
              <a:buFont typeface="Arial" panose="020B0604020202020204" pitchFamily="34" charset="0"/>
              <a:buChar char="•"/>
            </a:pPr>
            <a:r>
              <a:rPr lang="en-US" dirty="0"/>
              <a:t>Create a program plan that meets the needs of your unit leaders and focuses on culture, priorities, partnerships, and connections.</a:t>
            </a:r>
          </a:p>
        </p:txBody>
      </p:sp>
      <p:sp>
        <p:nvSpPr>
          <p:cNvPr id="4" name="Slide Number Placeholder 3"/>
          <p:cNvSpPr>
            <a:spLocks noGrp="1"/>
          </p:cNvSpPr>
          <p:nvPr>
            <p:ph type="sldNum" sz="quarter" idx="5"/>
          </p:nvPr>
        </p:nvSpPr>
        <p:spPr/>
        <p:txBody>
          <a:bodyPr/>
          <a:lstStyle/>
          <a:p>
            <a:fld id="{FCBE1668-4D6A-4C8F-8C32-819FE6F32F94}" type="slidenum">
              <a:rPr lang="en-US" smtClean="0"/>
              <a:t>17</a:t>
            </a:fld>
            <a:endParaRPr lang="en-US"/>
          </a:p>
        </p:txBody>
      </p:sp>
    </p:spTree>
    <p:extLst>
      <p:ext uri="{BB962C8B-B14F-4D97-AF65-F5344CB8AC3E}">
        <p14:creationId xmlns:p14="http://schemas.microsoft.com/office/powerpoint/2010/main" val="2983055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 #2 - Discussion (how long?</a:t>
            </a:r>
          </a:p>
          <a:p>
            <a:r>
              <a:rPr lang="en-US" dirty="0"/>
              <a:t>Have each group discuss how they set up their roundtables with staff and logistics, three-month program plans, any issues they might have faced, and any successes. </a:t>
            </a:r>
          </a:p>
          <a:p>
            <a:endParaRPr lang="en-US" dirty="0"/>
          </a:p>
          <a:p>
            <a:r>
              <a:rPr lang="en-US" dirty="0"/>
              <a:t>Ask them to explain why they chose what they chose.  Allow other groups to provide feedback.</a:t>
            </a: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18</a:t>
            </a:fld>
            <a:endParaRPr lang="en-US"/>
          </a:p>
        </p:txBody>
      </p:sp>
    </p:spTree>
    <p:extLst>
      <p:ext uri="{BB962C8B-B14F-4D97-AF65-F5344CB8AC3E}">
        <p14:creationId xmlns:p14="http://schemas.microsoft.com/office/powerpoint/2010/main" val="3963479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405114" y="3946967"/>
            <a:ext cx="5960962" cy="508128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Focus on Impact</a:t>
            </a:r>
            <a:endParaRPr lang="en-US" b="1" dirty="0">
              <a:ea typeface="Calibri"/>
              <a:cs typeface="Calibri"/>
            </a:endParaRPr>
          </a:p>
          <a:p>
            <a:r>
              <a:rPr lang="en-US" sz="1200" kern="1200" dirty="0">
                <a:solidFill>
                  <a:schemeClr val="tx1"/>
                </a:solidFill>
                <a:effectLst/>
                <a:latin typeface="+mn-lt"/>
                <a:ea typeface="+mn-ea"/>
                <a:cs typeface="+mn-cs"/>
              </a:rPr>
              <a:t>Roundtable commissioners have the opportunity to provide a program to a group of people gathered in one place.  Roundtable commissioners possess a diverse range of skills, talents, and abilities that can be leveraged to support our units and make the most significant impact.  However, while roundtable commissioners are often amazing people, they sometimes need to bring in subject matter experts to train and collaborate with unit leaders, informing and inspiring them.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 can we provide a valuable program that interests our leaders and makes them want to attend? The roundtable is not just a place to network; remember its three primary purposes: networking, training, and information sharing. By planning roundtables to meet the needs of the units and creating an exciting and informative program, you are focusing on impact.    There are many ways that roundtable can have an impact on the youth, units, districts, local councils, and beyond.</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19</a:t>
            </a:fld>
            <a:endParaRPr lang="en-US"/>
          </a:p>
        </p:txBody>
      </p:sp>
    </p:spTree>
    <p:extLst>
      <p:ext uri="{BB962C8B-B14F-4D97-AF65-F5344CB8AC3E}">
        <p14:creationId xmlns:p14="http://schemas.microsoft.com/office/powerpoint/2010/main" val="1551196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Course Objectives</a:t>
            </a:r>
            <a:endParaRPr lang="en-US" dirty="0"/>
          </a:p>
          <a:p>
            <a:pPr marL="0" indent="0">
              <a:buNone/>
            </a:pPr>
            <a:r>
              <a:rPr lang="en-US" b="1" dirty="0"/>
              <a:t>At the end of this training, a commissioner will be able to:</a:t>
            </a:r>
            <a:endParaRPr lang="en-US" b="1" dirty="0">
              <a:ea typeface="Calibri"/>
              <a:cs typeface="Calibri"/>
            </a:endParaRPr>
          </a:p>
          <a:p>
            <a:pPr marL="0" indent="0">
              <a:buNone/>
            </a:pPr>
            <a:endParaRPr lang="en-US" sz="900" dirty="0"/>
          </a:p>
          <a:p>
            <a:pPr marL="171450" indent="-171450">
              <a:buFont typeface="Arial" panose="020B0604020202020204" pitchFamily="34" charset="0"/>
              <a:buChar char="•"/>
            </a:pPr>
            <a:r>
              <a:rPr lang="en-US" b="1" dirty="0"/>
              <a:t>Understand</a:t>
            </a:r>
            <a:r>
              <a:rPr lang="en-US" dirty="0"/>
              <a:t> the purposes of roundtable and unit service</a:t>
            </a:r>
            <a:endParaRPr lang="en-US" dirty="0">
              <a:ea typeface="Calibri"/>
              <a:cs typeface="Calibri"/>
            </a:endParaRPr>
          </a:p>
          <a:p>
            <a:pPr marL="171450" indent="-171450">
              <a:buFont typeface="Arial" panose="020B0604020202020204" pitchFamily="34" charset="0"/>
              <a:buChar char="•"/>
            </a:pPr>
            <a:r>
              <a:rPr lang="en-US" b="1" dirty="0">
                <a:ea typeface="Calibri"/>
                <a:cs typeface="Calibri"/>
              </a:rPr>
              <a:t>Review</a:t>
            </a:r>
            <a:r>
              <a:rPr lang="en-US" dirty="0">
                <a:ea typeface="Calibri"/>
                <a:cs typeface="Calibri"/>
              </a:rPr>
              <a:t> job descriptions for commissioner roles</a:t>
            </a:r>
            <a:endParaRPr lang="en-US" dirty="0"/>
          </a:p>
          <a:p>
            <a:pPr marL="171450" indent="-171450">
              <a:buFont typeface="Arial" panose="020B0604020202020204" pitchFamily="34" charset="0"/>
              <a:buChar char="•"/>
            </a:pPr>
            <a:r>
              <a:rPr lang="en-US" b="1" dirty="0"/>
              <a:t>Learn</a:t>
            </a:r>
            <a:r>
              <a:rPr lang="en-US" dirty="0"/>
              <a:t> how to tailor roundtable to a district’s needs</a:t>
            </a:r>
            <a:endParaRPr lang="en-US" dirty="0">
              <a:ea typeface="Calibri"/>
              <a:cs typeface="Calibri"/>
            </a:endParaRPr>
          </a:p>
          <a:p>
            <a:pPr marL="171450" indent="-171450">
              <a:buFont typeface="Arial" panose="020B0604020202020204" pitchFamily="34" charset="0"/>
              <a:buChar char="•"/>
            </a:pPr>
            <a:r>
              <a:rPr lang="en-US" b="1" dirty="0"/>
              <a:t>Workshop:</a:t>
            </a:r>
            <a:r>
              <a:rPr lang="en-US" dirty="0"/>
              <a:t> Using the recommended roundtable planning material, develop a three-month roundtable plan</a:t>
            </a:r>
            <a:endParaRPr lang="en-US" dirty="0">
              <a:ea typeface="Calibri"/>
              <a:cs typeface="Calibri"/>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3264549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06471"/>
          </a:xfrm>
        </p:spPr>
        <p:txBody>
          <a:bodyPr/>
          <a:lstStyle/>
          <a:p>
            <a:r>
              <a:rPr lang="en-US" sz="1200" b="1" kern="1200" dirty="0">
                <a:solidFill>
                  <a:schemeClr val="tx1"/>
                </a:solidFill>
                <a:effectLst/>
                <a:latin typeface="+mn-lt"/>
                <a:ea typeface="+mn-ea"/>
                <a:cs typeface="+mn-cs"/>
              </a:rPr>
              <a:t>Building Bridges:  Roundtable can be the ultimate bridge builder</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Scouts and fellow Scouts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Units and the district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Units and the unit commissioner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 why is roundtable still left on the sidelines? Too often, it’s seen as what it was, not what it is today—unit service. New commissioners must learn that roundtable is not a silo but an integral part of the unit service team. It’s time to recognize roundtable as the district’s greatest asset for serving units.</a:t>
            </a:r>
          </a:p>
          <a:p>
            <a:r>
              <a:rPr lang="en-US" sz="1200" b="1" kern="1200" dirty="0">
                <a:solidFill>
                  <a:schemeClr val="tx1"/>
                </a:solidFill>
                <a:effectLst/>
                <a:latin typeface="+mn-lt"/>
                <a:ea typeface="+mn-ea"/>
                <a:cs typeface="+mn-cs"/>
              </a:rPr>
              <a:t>In a well-planned roundtable you can have: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Questions answered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Friendship made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Networking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Recruiting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Relationships and partnerships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Units see the culture of unit service in action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Units see the culture of safety and take it to their units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Inspiration happens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Training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Unit service-where lives of impact and purpose happen.</a:t>
            </a:r>
          </a:p>
          <a:p>
            <a:endParaRPr lang="en-US" dirty="0"/>
          </a:p>
        </p:txBody>
      </p:sp>
      <p:sp>
        <p:nvSpPr>
          <p:cNvPr id="4" name="Slide Number Placeholder 3"/>
          <p:cNvSpPr>
            <a:spLocks noGrp="1"/>
          </p:cNvSpPr>
          <p:nvPr>
            <p:ph type="sldNum" sz="quarter" idx="5"/>
          </p:nvPr>
        </p:nvSpPr>
        <p:spPr/>
        <p:txBody>
          <a:bodyPr/>
          <a:lstStyle/>
          <a:p>
            <a:fld id="{62E9A2E7-3DA3-498C-B8AE-BDCCEF7324A3}" type="slidenum">
              <a:rPr lang="en-US" smtClean="0"/>
              <a:t>20</a:t>
            </a:fld>
            <a:endParaRPr lang="en-US"/>
          </a:p>
        </p:txBody>
      </p:sp>
    </p:spTree>
    <p:extLst>
      <p:ext uri="{BB962C8B-B14F-4D97-AF65-F5344CB8AC3E}">
        <p14:creationId xmlns:p14="http://schemas.microsoft.com/office/powerpoint/2010/main" val="4242274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Summary</a:t>
            </a:r>
          </a:p>
          <a:p>
            <a:pPr marL="171450" indent="-171450">
              <a:buFont typeface="Arial" panose="020B0604020202020204" pitchFamily="34" charset="0"/>
              <a:buChar char="•"/>
            </a:pPr>
            <a:r>
              <a:rPr lang="en-US" b="1" dirty="0">
                <a:solidFill>
                  <a:srgbClr val="404040"/>
                </a:solidFill>
              </a:rPr>
              <a:t>Understand</a:t>
            </a:r>
            <a:r>
              <a:rPr lang="en-US" dirty="0">
                <a:solidFill>
                  <a:srgbClr val="404040"/>
                </a:solidFill>
              </a:rPr>
              <a:t> the purposes of roundtable and unit service</a:t>
            </a:r>
          </a:p>
          <a:p>
            <a:pPr marL="171450" indent="-171450">
              <a:buFont typeface="Arial" panose="020B0604020202020204" pitchFamily="34" charset="0"/>
              <a:buChar char="•"/>
            </a:pPr>
            <a:r>
              <a:rPr lang="en-US" b="1" dirty="0">
                <a:solidFill>
                  <a:srgbClr val="404040"/>
                </a:solidFill>
              </a:rPr>
              <a:t>Reviewed </a:t>
            </a:r>
            <a:r>
              <a:rPr lang="en-US" dirty="0">
                <a:solidFill>
                  <a:srgbClr val="404040"/>
                </a:solidFill>
              </a:rPr>
              <a:t>job descriptions for commissioner roles</a:t>
            </a:r>
          </a:p>
          <a:p>
            <a:pPr marL="171450" indent="-171450">
              <a:buFont typeface="Arial" panose="020B0604020202020204" pitchFamily="34" charset="0"/>
              <a:buChar char="•"/>
            </a:pPr>
            <a:r>
              <a:rPr lang="en-US" b="1" dirty="0">
                <a:solidFill>
                  <a:srgbClr val="404040"/>
                </a:solidFill>
              </a:rPr>
              <a:t>Learned </a:t>
            </a:r>
            <a:r>
              <a:rPr lang="en-US" dirty="0">
                <a:solidFill>
                  <a:srgbClr val="404040"/>
                </a:solidFill>
              </a:rPr>
              <a:t>how to tailor roundtable to serve current unit needs</a:t>
            </a:r>
          </a:p>
          <a:p>
            <a:pPr marL="171450" indent="-171450">
              <a:buFont typeface="Arial" panose="020B0604020202020204" pitchFamily="34" charset="0"/>
              <a:buChar char="•"/>
            </a:pPr>
            <a:r>
              <a:rPr lang="en-US" b="1" dirty="0">
                <a:solidFill>
                  <a:srgbClr val="404040"/>
                </a:solidFill>
              </a:rPr>
              <a:t>Workshop:</a:t>
            </a:r>
            <a:r>
              <a:rPr lang="en-US" dirty="0">
                <a:solidFill>
                  <a:srgbClr val="404040"/>
                </a:solidFill>
              </a:rPr>
              <a:t> Used the recommended roundtable planning material, developed a three-month roundtable plan</a:t>
            </a:r>
          </a:p>
          <a:p>
            <a:endParaRPr lang="en-US" b="1" dirty="0">
              <a:ea typeface="Calibri"/>
              <a:cs typeface="Calibri"/>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21</a:t>
            </a:fld>
            <a:endParaRPr lang="en-US"/>
          </a:p>
        </p:txBody>
      </p:sp>
    </p:spTree>
    <p:extLst>
      <p:ext uri="{BB962C8B-B14F-4D97-AF65-F5344CB8AC3E}">
        <p14:creationId xmlns:p14="http://schemas.microsoft.com/office/powerpoint/2010/main" val="2495357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CBE1668-4D6A-4C8F-8C32-819FE6F32F94}" type="slidenum">
              <a:rPr lang="en-US" smtClean="0"/>
              <a:t>22</a:t>
            </a:fld>
            <a:endParaRPr lang="en-US"/>
          </a:p>
        </p:txBody>
      </p:sp>
    </p:spTree>
    <p:extLst>
      <p:ext uri="{BB962C8B-B14F-4D97-AF65-F5344CB8AC3E}">
        <p14:creationId xmlns:p14="http://schemas.microsoft.com/office/powerpoint/2010/main" val="710384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rgbClr val="001D35"/>
                </a:solidFill>
                <a:effectLst/>
              </a:rPr>
              <a:t>What is Unit Service?</a:t>
            </a:r>
            <a:endParaRPr lang="en-US" b="0" i="0" dirty="0">
              <a:solidFill>
                <a:srgbClr val="001D35"/>
              </a:solidFill>
              <a:effectLst/>
            </a:endParaRPr>
          </a:p>
          <a:p>
            <a:r>
              <a:rPr lang="en-US" b="0" i="0" dirty="0">
                <a:solidFill>
                  <a:srgbClr val="001D35"/>
                </a:solidFill>
                <a:effectLst/>
              </a:rPr>
              <a:t>The Scout Law has 12 points.  These twelve principles are: Trustworthy, Loyal, Helpful, Friendly, Courteous, Kind, Obedient, Cheerful, Thrifty, Brave, Clean, and Reverent. </a:t>
            </a:r>
          </a:p>
          <a:p>
            <a:endParaRPr lang="en-US" b="0" i="0" dirty="0">
              <a:solidFill>
                <a:srgbClr val="001D35"/>
              </a:solidFill>
              <a:effectLst/>
            </a:endParaRPr>
          </a:p>
          <a:p>
            <a:r>
              <a:rPr lang="en-US" b="0" i="0" dirty="0">
                <a:solidFill>
                  <a:srgbClr val="001D35"/>
                </a:solidFill>
                <a:effectLst/>
              </a:rPr>
              <a:t>In Scouting, the commissioner’s role is to serve the units in their district or council and help maintain high standards for units so that youth experience a fun, S.A.F.E., exciting program. Unit service refers to the active support and assistance that a commissioner provides to individual Scout units by addressing needs, providing guidance, and providing support.</a:t>
            </a:r>
          </a:p>
          <a:p>
            <a:endParaRPr lang="en-US" b="0" i="0" dirty="0">
              <a:solidFill>
                <a:srgbClr val="001D35"/>
              </a:solidFill>
              <a:effectLst/>
              <a:latin typeface="Google Sans"/>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4291439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effectLst/>
              </a:rPr>
              <a:t>What is Unit Service?</a:t>
            </a:r>
          </a:p>
          <a:p>
            <a:r>
              <a:rPr lang="en-US" b="0" i="0" u="none" strike="noStrike" dirty="0">
                <a:effectLst/>
              </a:rPr>
              <a:t>The unit service model shows the relationship between the fundamentals of commissioner interaction with units and the tools we use to support unit leaders. </a:t>
            </a:r>
          </a:p>
          <a:p>
            <a:pPr marL="171450" indent="-171450">
              <a:buFont typeface="Arial" panose="020B0604020202020204" pitchFamily="34" charset="0"/>
              <a:buChar char="•"/>
            </a:pPr>
            <a:r>
              <a:rPr lang="en-US" b="0" i="0" u="none" strike="noStrike" dirty="0">
                <a:effectLst/>
              </a:rPr>
              <a:t>Unit Metrics</a:t>
            </a:r>
          </a:p>
          <a:p>
            <a:pPr marL="171450" indent="-171450">
              <a:buFont typeface="Arial" panose="020B0604020202020204" pitchFamily="34" charset="0"/>
              <a:buChar char="•"/>
            </a:pPr>
            <a:r>
              <a:rPr lang="en-US" b="0" i="0" u="none" strike="noStrike" dirty="0">
                <a:effectLst/>
              </a:rPr>
              <a:t>Unit Connections</a:t>
            </a:r>
          </a:p>
          <a:p>
            <a:pPr marL="171450" indent="-171450">
              <a:buFont typeface="Arial" panose="020B0604020202020204" pitchFamily="34" charset="0"/>
              <a:buChar char="•"/>
            </a:pPr>
            <a:r>
              <a:rPr lang="en-US" b="0" i="0" u="none" strike="noStrike" dirty="0">
                <a:effectLst/>
              </a:rPr>
              <a:t>Commissioner Tools Updates</a:t>
            </a:r>
          </a:p>
          <a:p>
            <a:endParaRPr lang="en-US" b="0" i="0" u="none" strike="noStrike" dirty="0">
              <a:effectLst/>
            </a:endParaRPr>
          </a:p>
          <a:p>
            <a:r>
              <a:rPr lang="en-US" b="0" i="0" u="none" strike="noStrike" dirty="0">
                <a:effectLst/>
              </a:rPr>
              <a:t>Those are all supported by:</a:t>
            </a:r>
          </a:p>
          <a:p>
            <a:pPr marL="171450" indent="-171450">
              <a:buFont typeface="Arial" panose="020B0604020202020204" pitchFamily="34" charset="0"/>
              <a:buChar char="•"/>
            </a:pPr>
            <a:r>
              <a:rPr lang="en-US" b="0" i="0" u="none" strike="noStrike" dirty="0">
                <a:effectLst/>
              </a:rPr>
              <a:t>Relationships and partnerships that are created</a:t>
            </a:r>
          </a:p>
          <a:p>
            <a:pPr marL="171450" indent="-171450">
              <a:buFont typeface="Arial" panose="020B0604020202020204" pitchFamily="34" charset="0"/>
              <a:buChar char="•"/>
            </a:pPr>
            <a:r>
              <a:rPr lang="en-US" b="0" i="0" u="none" strike="noStrike" dirty="0">
                <a:effectLst/>
              </a:rPr>
              <a:t>Priorities that are identified</a:t>
            </a:r>
          </a:p>
          <a:p>
            <a:pPr marL="171450" indent="-171450">
              <a:buFont typeface="Arial" panose="020B0604020202020204" pitchFamily="34" charset="0"/>
              <a:buChar char="•"/>
            </a:pPr>
            <a:r>
              <a:rPr lang="en-US" b="0" i="0" u="none" strike="noStrike" dirty="0">
                <a:effectLst/>
              </a:rPr>
              <a:t>The culture of unit service: be the heart, build relationships, change lives</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1996997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Purposes of Roundtable</a:t>
            </a:r>
          </a:p>
          <a:p>
            <a:r>
              <a:rPr lang="en-US" dirty="0"/>
              <a:t>There are three purposes of roundtable:</a:t>
            </a:r>
          </a:p>
          <a:p>
            <a:pPr marL="171450" indent="-171450">
              <a:buFont typeface="Arial" panose="020B0604020202020204" pitchFamily="34" charset="0"/>
              <a:buChar char="•"/>
            </a:pPr>
            <a:r>
              <a:rPr lang="en-US" dirty="0"/>
              <a:t>Training</a:t>
            </a:r>
          </a:p>
          <a:p>
            <a:pPr marL="171450" indent="-171450">
              <a:buFont typeface="Arial" panose="020B0604020202020204" pitchFamily="34" charset="0"/>
              <a:buChar char="•"/>
            </a:pPr>
            <a:r>
              <a:rPr lang="en-US" dirty="0"/>
              <a:t>Collaboration</a:t>
            </a:r>
          </a:p>
          <a:p>
            <a:pPr marL="171450" indent="-171450">
              <a:buFont typeface="Arial" panose="020B0604020202020204" pitchFamily="34" charset="0"/>
              <a:buChar char="•"/>
            </a:pPr>
            <a:r>
              <a:rPr lang="en-US" dirty="0"/>
              <a:t>Networking</a:t>
            </a:r>
          </a:p>
          <a:p>
            <a:endParaRPr lang="en-US" dirty="0"/>
          </a:p>
          <a:p>
            <a:r>
              <a:rPr lang="en-US" dirty="0"/>
              <a:t>All of these things fit into and support unit service.</a:t>
            </a:r>
          </a:p>
          <a:p>
            <a:pPr marL="171450" indent="-171450">
              <a:buFont typeface="Arial" panose="020B0604020202020204" pitchFamily="34" charset="0"/>
              <a:buChar char="•"/>
            </a:pPr>
            <a:r>
              <a:rPr lang="en-US" sz="1200" b="0" i="0" u="none" strike="noStrike" dirty="0">
                <a:solidFill>
                  <a:srgbClr val="000000"/>
                </a:solidFill>
                <a:effectLst/>
              </a:rPr>
              <a:t>Unit Metrics</a:t>
            </a:r>
          </a:p>
          <a:p>
            <a:pPr marL="171450" indent="-171450">
              <a:buFont typeface="Arial" panose="020B0604020202020204" pitchFamily="34" charset="0"/>
              <a:buChar char="•"/>
            </a:pPr>
            <a:r>
              <a:rPr lang="en-US" sz="1200" b="0" i="0" u="none" strike="noStrike" dirty="0">
                <a:solidFill>
                  <a:srgbClr val="000000"/>
                </a:solidFill>
                <a:effectLst/>
              </a:rPr>
              <a:t>Unit Connections</a:t>
            </a:r>
          </a:p>
          <a:p>
            <a:pPr marL="171450" indent="-171450">
              <a:buFont typeface="Arial" panose="020B0604020202020204" pitchFamily="34" charset="0"/>
              <a:buChar char="•"/>
            </a:pPr>
            <a:r>
              <a:rPr lang="en-US" sz="1200" b="0" i="0" u="none" strike="noStrike" dirty="0">
                <a:solidFill>
                  <a:srgbClr val="000000"/>
                </a:solidFill>
                <a:effectLst/>
              </a:rPr>
              <a:t>Tools Updates</a:t>
            </a:r>
          </a:p>
          <a:p>
            <a:pPr marL="0" indent="0">
              <a:buFont typeface="Arial" panose="020B0604020202020204" pitchFamily="34" charset="0"/>
              <a:buNone/>
            </a:pPr>
            <a:endParaRPr lang="en-US" sz="1200" b="0" i="0" u="none" strike="noStrike" dirty="0">
              <a:solidFill>
                <a:srgbClr val="000000"/>
              </a:solidFill>
              <a:effectLst/>
            </a:endParaRPr>
          </a:p>
          <a:p>
            <a:pPr marL="0" indent="0">
              <a:buFont typeface="Arial" panose="020B0604020202020204" pitchFamily="34" charset="0"/>
              <a:buNone/>
            </a:pPr>
            <a:r>
              <a:rPr lang="en-US" sz="1200" b="0" i="0" u="none" strike="noStrike" dirty="0">
                <a:solidFill>
                  <a:srgbClr val="000000"/>
                </a:solidFill>
                <a:effectLst/>
              </a:rPr>
              <a:t>Because roundtable is unit service, these are all supported by:</a:t>
            </a:r>
          </a:p>
          <a:p>
            <a:pPr marL="171450" indent="-171450">
              <a:buFont typeface="Arial" panose="020B0604020202020204" pitchFamily="34" charset="0"/>
              <a:buChar char="•"/>
            </a:pPr>
            <a:r>
              <a:rPr lang="en-US" sz="1200" b="0" i="0" u="none" strike="noStrike" dirty="0">
                <a:solidFill>
                  <a:srgbClr val="000000"/>
                </a:solidFill>
                <a:effectLst/>
              </a:rPr>
              <a:t>Relationships and partnerships that are created</a:t>
            </a:r>
          </a:p>
          <a:p>
            <a:pPr marL="171450" indent="-171450">
              <a:buFont typeface="Arial" panose="020B0604020202020204" pitchFamily="34" charset="0"/>
              <a:buChar char="•"/>
            </a:pPr>
            <a:r>
              <a:rPr lang="en-US" sz="1200" b="0" i="0" u="none" strike="noStrike" dirty="0">
                <a:solidFill>
                  <a:srgbClr val="000000"/>
                </a:solidFill>
                <a:effectLst/>
              </a:rPr>
              <a:t>Priorities that are identified</a:t>
            </a:r>
          </a:p>
          <a:p>
            <a:pPr marL="171450" indent="-171450">
              <a:buFont typeface="Arial" panose="020B0604020202020204" pitchFamily="34" charset="0"/>
              <a:buChar char="•"/>
            </a:pPr>
            <a:r>
              <a:rPr lang="en-US" sz="1200" b="0" i="0" u="none" strike="noStrike" dirty="0">
                <a:solidFill>
                  <a:srgbClr val="000000"/>
                </a:solidFill>
                <a:effectLst/>
              </a:rPr>
              <a:t>The culture of unit service: Be the heart, Build relationships, Change lives</a:t>
            </a:r>
          </a:p>
          <a:p>
            <a:endParaRPr lang="en-US" dirty="0"/>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974765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dirty="0">
                <a:solidFill>
                  <a:srgbClr val="0D0D0D"/>
                </a:solidFill>
                <a:effectLst/>
              </a:rPr>
              <a:t>Roundtable and Unit Service</a:t>
            </a:r>
          </a:p>
          <a:p>
            <a:pPr algn="l" rtl="0" fontAlgn="base"/>
            <a:r>
              <a:rPr lang="en-US" b="0" i="0" u="none" strike="noStrike" dirty="0">
                <a:solidFill>
                  <a:srgbClr val="0D0D0D"/>
                </a:solidFill>
                <a:effectLst/>
              </a:rPr>
              <a:t>Unit Connections entail engaging in informed conversations with units and are comprised of four distinct phases.</a:t>
            </a:r>
            <a:r>
              <a:rPr lang="en-US" b="0" i="0" dirty="0">
                <a:solidFill>
                  <a:srgbClr val="444444"/>
                </a:solidFill>
                <a:effectLst/>
              </a:rPr>
              <a:t>​</a:t>
            </a:r>
          </a:p>
          <a:p>
            <a:pPr algn="l" rtl="0" fontAlgn="base"/>
            <a:r>
              <a:rPr lang="en-US" b="0" i="0" dirty="0">
                <a:solidFill>
                  <a:srgbClr val="444444"/>
                </a:solidFill>
                <a:effectLst/>
              </a:rPr>
              <a:t>​</a:t>
            </a:r>
          </a:p>
          <a:p>
            <a:pPr algn="l" rtl="0" fontAlgn="base"/>
            <a:r>
              <a:rPr lang="en-US" b="1" i="0" u="none" strike="noStrike" dirty="0">
                <a:solidFill>
                  <a:srgbClr val="000000"/>
                </a:solidFill>
                <a:effectLst/>
              </a:rPr>
              <a:t>Unit Metrics:</a:t>
            </a:r>
            <a:r>
              <a:rPr lang="en-US" b="0" i="0" dirty="0">
                <a:solidFill>
                  <a:srgbClr val="444444"/>
                </a:solidFill>
                <a:effectLst/>
              </a:rPr>
              <a:t>​</a:t>
            </a:r>
          </a:p>
          <a:p>
            <a:pPr algn="l" rtl="0" fontAlgn="base"/>
            <a:r>
              <a:rPr lang="en-US" b="0" i="0" u="none" strike="noStrike" dirty="0">
                <a:solidFill>
                  <a:srgbClr val="000000"/>
                </a:solidFill>
                <a:effectLst/>
              </a:rPr>
              <a:t>Unit connection conversations begin with objective unit data – knowledge of a unit</a:t>
            </a:r>
            <a:r>
              <a:rPr lang="en-US" b="0" i="0" dirty="0">
                <a:solidFill>
                  <a:srgbClr val="444444"/>
                </a:solidFill>
                <a:effectLst/>
              </a:rPr>
              <a:t>​.</a:t>
            </a:r>
            <a:r>
              <a:rPr lang="en-US" b="0" i="0" u="none" strike="noStrike" dirty="0">
                <a:solidFill>
                  <a:srgbClr val="444444"/>
                </a:solidFill>
                <a:effectLst/>
              </a:rPr>
              <a:t> </a:t>
            </a:r>
            <a:r>
              <a:rPr lang="en-US" b="0" i="0" u="none" strike="noStrike" dirty="0">
                <a:solidFill>
                  <a:srgbClr val="000000"/>
                </a:solidFill>
                <a:effectLst/>
              </a:rPr>
              <a:t>This data will allow commissioners to have a starting point for their conversations.</a:t>
            </a:r>
            <a:endParaRPr lang="en-US" b="0" i="0" dirty="0">
              <a:solidFill>
                <a:srgbClr val="444444"/>
              </a:solidFill>
              <a:effectLst/>
            </a:endParaRPr>
          </a:p>
          <a:p>
            <a:pPr algn="l" rtl="0" fontAlgn="base"/>
            <a:r>
              <a:rPr lang="en-US" b="0" i="0" dirty="0">
                <a:solidFill>
                  <a:srgbClr val="444444"/>
                </a:solidFill>
                <a:effectLst/>
              </a:rPr>
              <a:t>​</a:t>
            </a:r>
          </a:p>
          <a:p>
            <a:pPr algn="l" rtl="0" fontAlgn="base"/>
            <a:r>
              <a:rPr lang="en-US" b="1" i="0" u="none" strike="noStrike" dirty="0">
                <a:solidFill>
                  <a:srgbClr val="000000"/>
                </a:solidFill>
                <a:effectLst/>
              </a:rPr>
              <a:t>Unit Conversations:</a:t>
            </a:r>
            <a:r>
              <a:rPr lang="en-US" b="0" i="0" dirty="0">
                <a:solidFill>
                  <a:srgbClr val="444444"/>
                </a:solidFill>
                <a:effectLst/>
              </a:rPr>
              <a:t>​</a:t>
            </a:r>
          </a:p>
          <a:p>
            <a:pPr marL="171450" indent="-171450" algn="l" rtl="0" fontAlgn="base">
              <a:buFont typeface="Arial" panose="020B0604020202020204" pitchFamily="34" charset="0"/>
              <a:buChar char="•"/>
            </a:pPr>
            <a:r>
              <a:rPr lang="en-US" b="0" i="0" u="none" strike="noStrike" dirty="0">
                <a:solidFill>
                  <a:srgbClr val="000000"/>
                </a:solidFill>
                <a:effectLst/>
              </a:rPr>
              <a:t>Conversations to build relationships with units and their leaders</a:t>
            </a:r>
            <a:r>
              <a:rPr lang="en-US" b="0" i="0" dirty="0">
                <a:solidFill>
                  <a:srgbClr val="444444"/>
                </a:solidFill>
                <a:effectLst/>
              </a:rPr>
              <a:t>​</a:t>
            </a:r>
          </a:p>
          <a:p>
            <a:pPr marL="171450" indent="-171450" algn="l" rtl="0" fontAlgn="base">
              <a:buFont typeface="Arial" panose="020B0604020202020204" pitchFamily="34" charset="0"/>
              <a:buChar char="•"/>
            </a:pPr>
            <a:r>
              <a:rPr lang="en-US" b="0" i="0" u="none" strike="noStrike" dirty="0">
                <a:solidFill>
                  <a:srgbClr val="000000"/>
                </a:solidFill>
                <a:effectLst/>
              </a:rPr>
              <a:t>Conversations to ask questions and uncover issues so we can offer support to specific unit needs</a:t>
            </a:r>
            <a:r>
              <a:rPr lang="en-US" b="0" i="0" dirty="0">
                <a:solidFill>
                  <a:srgbClr val="444444"/>
                </a:solidFill>
                <a:effectLst/>
              </a:rPr>
              <a:t>​</a:t>
            </a:r>
          </a:p>
          <a:p>
            <a:pPr algn="l" rtl="0" fontAlgn="base"/>
            <a:r>
              <a:rPr lang="en-US" b="0" i="0" dirty="0">
                <a:solidFill>
                  <a:srgbClr val="444444"/>
                </a:solidFill>
                <a:effectLst/>
              </a:rPr>
              <a:t>​</a:t>
            </a:r>
          </a:p>
          <a:p>
            <a:pPr algn="l" rtl="0" fontAlgn="base"/>
            <a:r>
              <a:rPr lang="en-US" b="1" i="0" u="none" strike="noStrike" dirty="0">
                <a:solidFill>
                  <a:srgbClr val="000000"/>
                </a:solidFill>
                <a:effectLst/>
              </a:rPr>
              <a:t>Unit Goals &amp; Unit Support:</a:t>
            </a:r>
            <a:r>
              <a:rPr lang="en-US" b="0" i="0" dirty="0">
                <a:solidFill>
                  <a:srgbClr val="444444"/>
                </a:solidFill>
                <a:effectLst/>
              </a:rPr>
              <a:t>​</a:t>
            </a:r>
          </a:p>
          <a:p>
            <a:pPr marL="171450" indent="-171450" algn="l" rtl="0" fontAlgn="base">
              <a:buFont typeface="Arial" panose="020B0604020202020204" pitchFamily="34" charset="0"/>
              <a:buChar char="•"/>
            </a:pPr>
            <a:r>
              <a:rPr lang="en-US" b="0" i="0" u="none" strike="noStrike" dirty="0">
                <a:solidFill>
                  <a:srgbClr val="000000"/>
                </a:solidFill>
                <a:effectLst/>
              </a:rPr>
              <a:t>Conversations to uncover and validate success and opportunities</a:t>
            </a:r>
            <a:r>
              <a:rPr lang="en-US" b="0" i="0" dirty="0">
                <a:solidFill>
                  <a:srgbClr val="444444"/>
                </a:solidFill>
                <a:effectLst/>
              </a:rPr>
              <a:t>​</a:t>
            </a:r>
          </a:p>
          <a:p>
            <a:pPr marL="171450" indent="-171450" algn="l" rtl="0" fontAlgn="base">
              <a:buFont typeface="Arial" panose="020B0604020202020204" pitchFamily="34" charset="0"/>
              <a:buChar char="•"/>
            </a:pPr>
            <a:r>
              <a:rPr lang="en-US" b="0" i="0" u="none" strike="noStrike" dirty="0">
                <a:solidFill>
                  <a:srgbClr val="000000"/>
                </a:solidFill>
                <a:effectLst/>
              </a:rPr>
              <a:t>Conversations will lead to opportunities to facilitate goal setting, allowing the unit to develop their own goals</a:t>
            </a:r>
            <a:r>
              <a:rPr lang="en-US" b="0" i="0" dirty="0">
                <a:solidFill>
                  <a:srgbClr val="444444"/>
                </a:solidFill>
                <a:effectLst/>
              </a:rPr>
              <a:t>​</a:t>
            </a:r>
          </a:p>
          <a:p>
            <a:pPr marL="171450" indent="-171450" algn="l" rtl="0" fontAlgn="base">
              <a:buFont typeface="Arial" panose="020B0604020202020204" pitchFamily="34" charset="0"/>
              <a:buChar char="•"/>
            </a:pPr>
            <a:r>
              <a:rPr lang="en-US" b="0" i="0" u="none" strike="noStrike" dirty="0">
                <a:solidFill>
                  <a:srgbClr val="000000"/>
                </a:solidFill>
                <a:effectLst/>
              </a:rPr>
              <a:t>Conversations to directly engage and support units in achieving their goals</a:t>
            </a:r>
            <a:endParaRPr lang="en-US" b="0" i="0" dirty="0">
              <a:solidFill>
                <a:srgbClr val="444444"/>
              </a:solidFill>
              <a:effectLst/>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635753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a typeface="Calibri"/>
                <a:cs typeface="Calibri"/>
              </a:rPr>
              <a:t>Let's discuss the different roles for roundtable serving commissioners. Roundtable commissioners are the friendly face of commissioners.</a:t>
            </a:r>
            <a:endParaRPr lang="en-US" b="1" dirty="0"/>
          </a:p>
          <a:p>
            <a:endParaRPr lang="en-US" b="1" dirty="0"/>
          </a:p>
          <a:p>
            <a:r>
              <a:rPr lang="en-US" b="1" dirty="0"/>
              <a:t>Assistant Council Commissioner for Roundtables</a:t>
            </a:r>
            <a:endParaRPr lang="en-US" dirty="0"/>
          </a:p>
          <a:p>
            <a:pPr marL="171450" indent="-171450">
              <a:buFont typeface="Arial" panose="020B0604020202020204" pitchFamily="34" charset="0"/>
              <a:buChar char="•"/>
            </a:pPr>
            <a:r>
              <a:rPr lang="en-US" dirty="0"/>
              <a:t>Attend and promote roundtable</a:t>
            </a:r>
            <a:endParaRPr lang="en-US" dirty="0">
              <a:ea typeface="Calibri"/>
              <a:cs typeface="Calibri"/>
            </a:endParaRPr>
          </a:p>
          <a:p>
            <a:pPr marL="171450" indent="-171450">
              <a:buFont typeface="Arial" panose="020B0604020202020204" pitchFamily="34" charset="0"/>
              <a:buChar char="•"/>
            </a:pPr>
            <a:r>
              <a:rPr lang="en-US" dirty="0"/>
              <a:t>Recruit roundtable commissioners as necessary</a:t>
            </a:r>
            <a:endParaRPr lang="en-US" dirty="0">
              <a:ea typeface="Calibri"/>
              <a:cs typeface="Calibri"/>
            </a:endParaRPr>
          </a:p>
          <a:p>
            <a:pPr marL="171450" indent="-171450">
              <a:buFont typeface="Arial" panose="020B0604020202020204" pitchFamily="34" charset="0"/>
              <a:buChar char="•"/>
            </a:pPr>
            <a:r>
              <a:rPr lang="en-US" dirty="0"/>
              <a:t>Maintain contact with all roundtable-related commissioners to ensure that roundtables are effective.</a:t>
            </a:r>
            <a:endParaRPr lang="en-US" dirty="0">
              <a:ea typeface="Calibri"/>
              <a:cs typeface="Calibri"/>
            </a:endParaRPr>
          </a:p>
          <a:p>
            <a:pPr marL="171450" indent="-171450">
              <a:buFont typeface="Arial" panose="020B0604020202020204" pitchFamily="34" charset="0"/>
              <a:buChar char="•"/>
            </a:pPr>
            <a:r>
              <a:rPr lang="en-US" dirty="0"/>
              <a:t>Provide/promote training</a:t>
            </a:r>
            <a:endParaRPr lang="en-US" dirty="0">
              <a:ea typeface="Calibri"/>
              <a:cs typeface="Calibri"/>
            </a:endParaRPr>
          </a:p>
          <a:p>
            <a:pPr marL="171450" indent="-171450">
              <a:buFont typeface="Arial" panose="020B0604020202020204" pitchFamily="34" charset="0"/>
              <a:buChar char="•"/>
            </a:pPr>
            <a:r>
              <a:rPr lang="en-US" dirty="0"/>
              <a:t>Advocate the use of technology to run virtual or hybrid meetings</a:t>
            </a:r>
            <a:endParaRPr lang="en-US" dirty="0">
              <a:ea typeface="Calibri"/>
              <a:cs typeface="Calibri"/>
            </a:endParaRPr>
          </a:p>
          <a:p>
            <a:pPr marL="628650" lvl="1" indent="-171450">
              <a:buFont typeface="Arial" panose="020B0604020202020204" pitchFamily="34" charset="0"/>
              <a:buChar char="•"/>
            </a:pPr>
            <a:r>
              <a:rPr lang="en-US" dirty="0"/>
              <a:t>to advertise for roundtable discussions</a:t>
            </a:r>
            <a:endParaRPr lang="en-US" dirty="0">
              <a:ea typeface="Calibri"/>
              <a:cs typeface="Calibri"/>
            </a:endParaRPr>
          </a:p>
          <a:p>
            <a:pPr marL="628650" lvl="1" indent="-171450">
              <a:buFont typeface="Arial" panose="020B0604020202020204" pitchFamily="34" charset="0"/>
              <a:buChar char="•"/>
            </a:pPr>
            <a:r>
              <a:rPr lang="en-US" dirty="0"/>
              <a:t>to utilize online platforms to hold virtual meetings</a:t>
            </a:r>
            <a:endParaRPr lang="en-US" dirty="0">
              <a:ea typeface="Calibri"/>
              <a:cs typeface="Calibri"/>
            </a:endParaRPr>
          </a:p>
          <a:p>
            <a:pPr marL="171450" indent="-171450">
              <a:buFont typeface="Arial" panose="020B0604020202020204" pitchFamily="34" charset="0"/>
              <a:buChar char="•"/>
            </a:pPr>
            <a:r>
              <a:rPr lang="en-US" dirty="0"/>
              <a:t>Share current Scouting America news and updates</a:t>
            </a: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62E9A2E7-3DA3-498C-B8AE-BDCCEF7324A3}" type="slidenum">
              <a:rPr lang="en-US" smtClean="0"/>
              <a:t>7</a:t>
            </a:fld>
            <a:endParaRPr lang="en-US"/>
          </a:p>
        </p:txBody>
      </p:sp>
    </p:spTree>
    <p:extLst>
      <p:ext uri="{BB962C8B-B14F-4D97-AF65-F5344CB8AC3E}">
        <p14:creationId xmlns:p14="http://schemas.microsoft.com/office/powerpoint/2010/main" val="1925420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Assistant District Commissioner for Roundtables</a:t>
            </a:r>
          </a:p>
          <a:p>
            <a:pPr marL="342900" marR="0" lvl="0" indent="-342900">
              <a:buFont typeface="Symbol" panose="05050102010706020507" pitchFamily="18" charset="2"/>
              <a:buChar char=""/>
            </a:pPr>
            <a:r>
              <a:rPr lang="en-US" dirty="0">
                <a:effectLst/>
                <a:ea typeface="Times New Roman" panose="02020603050405020304" pitchFamily="18" charset="0"/>
                <a:cs typeface="Times New Roman" panose="02020603050405020304" pitchFamily="18" charset="0"/>
              </a:rPr>
              <a:t>Attend and promote roundtable</a:t>
            </a:r>
          </a:p>
          <a:p>
            <a:pPr marL="342900" marR="0" lvl="0" indent="-342900">
              <a:buFont typeface="Symbol" panose="05050102010706020507" pitchFamily="18" charset="2"/>
              <a:buChar char=""/>
            </a:pPr>
            <a:r>
              <a:rPr lang="en-US" dirty="0">
                <a:effectLst/>
                <a:ea typeface="Times New Roman" panose="02020603050405020304" pitchFamily="18" charset="0"/>
                <a:cs typeface="Times New Roman" panose="02020603050405020304" pitchFamily="18" charset="0"/>
              </a:rPr>
              <a:t>Recruit roundtable commissioners as necessary</a:t>
            </a:r>
          </a:p>
          <a:p>
            <a:pPr marL="342900" marR="0" lvl="0" indent="-342900">
              <a:buFont typeface="Symbol" panose="05050102010706020507" pitchFamily="18" charset="2"/>
              <a:buChar char=""/>
            </a:pPr>
            <a:r>
              <a:rPr lang="en-US" dirty="0">
                <a:effectLst/>
                <a:ea typeface="Times New Roman" panose="02020603050405020304" pitchFamily="18" charset="0"/>
                <a:cs typeface="Times New Roman" panose="02020603050405020304" pitchFamily="18" charset="0"/>
              </a:rPr>
              <a:t>Ensure that roundtable commissioners are trained for their positions and encourage training opportunities.</a:t>
            </a:r>
          </a:p>
          <a:p>
            <a:pPr marL="342900" marR="0" lvl="0" indent="-342900">
              <a:buFont typeface="Symbol" panose="05050102010706020507" pitchFamily="18" charset="2"/>
              <a:buChar char=""/>
            </a:pPr>
            <a:r>
              <a:rPr lang="en-US" dirty="0">
                <a:effectLst/>
                <a:ea typeface="Times New Roman" panose="02020603050405020304" pitchFamily="18" charset="0"/>
                <a:cs typeface="Times New Roman" panose="02020603050405020304" pitchFamily="18" charset="0"/>
              </a:rPr>
              <a:t>Collaborate with the district commissioner and roundtable commissioner to design a program that follows the Scouting America roundtable format and content while meeting the district's unique needs.</a:t>
            </a:r>
          </a:p>
          <a:p>
            <a:pPr marL="342900" indent="-342900">
              <a:buFont typeface="Symbol" panose="05050102010706020507" pitchFamily="18" charset="2"/>
              <a:buChar char=""/>
            </a:pPr>
            <a:r>
              <a:rPr lang="en-US" dirty="0">
                <a:effectLst/>
                <a:ea typeface="Times New Roman" panose="02020603050405020304" pitchFamily="18" charset="0"/>
                <a:cs typeface="Calibri"/>
              </a:rPr>
              <a:t>Ensure roundtable commissioners participate in the council's</a:t>
            </a:r>
            <a:r>
              <a:rPr lang="en-US" dirty="0">
                <a:ea typeface="Times New Roman" panose="02020603050405020304" pitchFamily="18" charset="0"/>
                <a:cs typeface="Calibri"/>
              </a:rPr>
              <a:t> annual </a:t>
            </a:r>
            <a:r>
              <a:rPr lang="en-US" dirty="0">
                <a:effectLst/>
                <a:ea typeface="Times New Roman" panose="02020603050405020304" pitchFamily="18" charset="0"/>
                <a:cs typeface="Calibri"/>
              </a:rPr>
              <a:t>planning, follow-up, and trainings</a:t>
            </a:r>
          </a:p>
          <a:p>
            <a:pPr marL="342900" marR="0" lvl="0" indent="-342900">
              <a:buFont typeface="Symbol" panose="05050102010706020507" pitchFamily="18" charset="2"/>
              <a:buChar char=""/>
            </a:pPr>
            <a:r>
              <a:rPr lang="en-US" dirty="0">
                <a:effectLst/>
                <a:ea typeface="Times New Roman" panose="02020603050405020304" pitchFamily="18" charset="0"/>
                <a:cs typeface="Times New Roman" panose="02020603050405020304" pitchFamily="18" charset="0"/>
              </a:rPr>
              <a:t>Advocate the use of technology at roundtable and an asst. roundtable commissioner for technology</a:t>
            </a:r>
          </a:p>
          <a:p>
            <a:pPr marL="342900" marR="0" lvl="0" indent="-342900">
              <a:buFont typeface="Symbol" panose="05050102010706020507" pitchFamily="18" charset="2"/>
              <a:buChar char=""/>
            </a:pPr>
            <a:r>
              <a:rPr lang="en-US" dirty="0">
                <a:effectLst/>
                <a:ea typeface="Times New Roman" panose="02020603050405020304" pitchFamily="18" charset="0"/>
                <a:cs typeface="Times New Roman" panose="02020603050405020304" pitchFamily="18" charset="0"/>
              </a:rPr>
              <a:t>Where appropriate, serve as the roundtable moderator </a:t>
            </a:r>
          </a:p>
          <a:p>
            <a:pPr marL="342900" marR="0" lvl="0" indent="-342900">
              <a:buFont typeface="Symbol" panose="05050102010706020507" pitchFamily="18" charset="2"/>
              <a:buChar char=""/>
            </a:pPr>
            <a:r>
              <a:rPr lang="en-US" dirty="0">
                <a:effectLst/>
                <a:ea typeface="Times New Roman" panose="02020603050405020304" pitchFamily="18" charset="0"/>
                <a:cs typeface="Times New Roman" panose="02020603050405020304" pitchFamily="18" charset="0"/>
              </a:rPr>
              <a:t>Share current Scouting America news and updates</a:t>
            </a:r>
          </a:p>
          <a:p>
            <a:endParaRPr lang="en-US" b="1" dirty="0"/>
          </a:p>
        </p:txBody>
      </p:sp>
      <p:sp>
        <p:nvSpPr>
          <p:cNvPr id="4" name="Slide Number Placeholder 3"/>
          <p:cNvSpPr>
            <a:spLocks noGrp="1"/>
          </p:cNvSpPr>
          <p:nvPr>
            <p:ph type="sldNum" sz="quarter" idx="5"/>
          </p:nvPr>
        </p:nvSpPr>
        <p:spPr/>
        <p:txBody>
          <a:bodyPr/>
          <a:lstStyle/>
          <a:p>
            <a:fld id="{62E9A2E7-3DA3-498C-B8AE-BDCCEF7324A3}" type="slidenum">
              <a:rPr lang="en-US" smtClean="0"/>
              <a:t>8</a:t>
            </a:fld>
            <a:endParaRPr lang="en-US"/>
          </a:p>
        </p:txBody>
      </p:sp>
    </p:spTree>
    <p:extLst>
      <p:ext uri="{BB962C8B-B14F-4D97-AF65-F5344CB8AC3E}">
        <p14:creationId xmlns:p14="http://schemas.microsoft.com/office/powerpoint/2010/main" val="411259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Roundtable Commissioner</a:t>
            </a:r>
          </a:p>
          <a:p>
            <a:pPr marL="171450" indent="-171450">
              <a:buFont typeface="Arial" panose="020B0604020202020204" pitchFamily="34" charset="0"/>
              <a:buChar char="•"/>
            </a:pPr>
            <a:r>
              <a:rPr lang="en-US" dirty="0"/>
              <a:t>Conduct quality roundtables that fulfill the purposes of roundtable:</a:t>
            </a:r>
          </a:p>
          <a:p>
            <a:pPr marL="628650" lvl="1" indent="-171450">
              <a:buFont typeface="Arial" panose="020B0604020202020204" pitchFamily="34" charset="0"/>
              <a:buChar char="•"/>
            </a:pPr>
            <a:r>
              <a:rPr lang="en-US" dirty="0"/>
              <a:t>Training</a:t>
            </a:r>
          </a:p>
          <a:p>
            <a:pPr marL="628650" lvl="1" indent="-171450">
              <a:buFont typeface="Arial" panose="020B0604020202020204" pitchFamily="34" charset="0"/>
              <a:buChar char="•"/>
            </a:pPr>
            <a:r>
              <a:rPr lang="en-US" dirty="0"/>
              <a:t>Networking</a:t>
            </a:r>
          </a:p>
          <a:p>
            <a:pPr marL="628650" lvl="1" indent="-171450">
              <a:buFont typeface="Arial" panose="020B0604020202020204" pitchFamily="34" charset="0"/>
              <a:buChar char="•"/>
            </a:pPr>
            <a:r>
              <a:rPr lang="en-US" dirty="0"/>
              <a:t>Collaboration</a:t>
            </a:r>
          </a:p>
          <a:p>
            <a:pPr marL="171450" indent="-171450">
              <a:buFont typeface="Arial" panose="020B0604020202020204" pitchFamily="34" charset="0"/>
              <a:buChar char="•"/>
            </a:pPr>
            <a:r>
              <a:rPr lang="en-US" dirty="0"/>
              <a:t>Hold annual/monthly roundtable planning meetings.  Establish written plans and regular evaluations to improve roundtable.</a:t>
            </a:r>
          </a:p>
          <a:p>
            <a:pPr marL="171450" indent="-171450">
              <a:buFont typeface="Arial" panose="020B0604020202020204" pitchFamily="34" charset="0"/>
              <a:buChar char="•"/>
            </a:pPr>
            <a:r>
              <a:rPr lang="en-US" dirty="0"/>
              <a:t>Collaborate with the assistant district commissioner for roundtable to establish an annual budget.</a:t>
            </a:r>
          </a:p>
          <a:p>
            <a:pPr marL="171450" indent="-171450">
              <a:buFont typeface="Arial" panose="020B0604020202020204" pitchFamily="34" charset="0"/>
              <a:buChar char="•"/>
            </a:pPr>
            <a:r>
              <a:rPr lang="en-US" dirty="0"/>
              <a:t>Supervise the delivery of the roundtable program and ensure that roundtable has a consistent quality program.</a:t>
            </a:r>
          </a:p>
          <a:p>
            <a:pPr marL="171450" indent="-171450">
              <a:buFont typeface="Arial" panose="020B0604020202020204" pitchFamily="34" charset="0"/>
              <a:buChar char="•"/>
            </a:pPr>
            <a:r>
              <a:rPr lang="en-US" dirty="0"/>
              <a:t>Recruit asst. roundtable commissioners as necessary.</a:t>
            </a:r>
          </a:p>
          <a:p>
            <a:pPr marL="171450" indent="-171450">
              <a:buFont typeface="Arial" panose="020B0604020202020204" pitchFamily="34" charset="0"/>
              <a:buChar char="•"/>
            </a:pPr>
            <a:r>
              <a:rPr lang="en-US" dirty="0"/>
              <a:t>Ensure asst. roundtable commissioners are trained to provide a quality roundtable.</a:t>
            </a:r>
          </a:p>
          <a:p>
            <a:endParaRPr lang="en-US" dirty="0"/>
          </a:p>
        </p:txBody>
      </p:sp>
      <p:sp>
        <p:nvSpPr>
          <p:cNvPr id="4" name="Slide Number Placeholder 3"/>
          <p:cNvSpPr>
            <a:spLocks noGrp="1"/>
          </p:cNvSpPr>
          <p:nvPr>
            <p:ph type="sldNum" sz="quarter" idx="5"/>
          </p:nvPr>
        </p:nvSpPr>
        <p:spPr/>
        <p:txBody>
          <a:bodyPr/>
          <a:lstStyle/>
          <a:p>
            <a:fld id="{62E9A2E7-3DA3-498C-B8AE-BDCCEF7324A3}" type="slidenum">
              <a:rPr lang="en-US" smtClean="0"/>
              <a:t>9</a:t>
            </a:fld>
            <a:endParaRPr lang="en-US"/>
          </a:p>
        </p:txBody>
      </p:sp>
    </p:spTree>
    <p:extLst>
      <p:ext uri="{BB962C8B-B14F-4D97-AF65-F5344CB8AC3E}">
        <p14:creationId xmlns:p14="http://schemas.microsoft.com/office/powerpoint/2010/main" val="1584657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488D-9E6D-5A54-A3E5-108C055E0B89}"/>
              </a:ext>
            </a:extLst>
          </p:cNvPr>
          <p:cNvSpPr>
            <a:spLocks noGrp="1"/>
          </p:cNvSpPr>
          <p:nvPr>
            <p:ph type="ctrTitle"/>
          </p:nvPr>
        </p:nvSpPr>
        <p:spPr>
          <a:xfrm>
            <a:off x="1524000" y="1122363"/>
            <a:ext cx="9144000" cy="2387600"/>
          </a:xfrm>
        </p:spPr>
        <p:txBody>
          <a:bodyPr anchor="b"/>
          <a:lstStyle>
            <a:lvl1pPr algn="ctr">
              <a:defRPr sz="6000" b="1">
                <a:latin typeface="+mn-lt"/>
              </a:defRPr>
            </a:lvl1pPr>
          </a:lstStyle>
          <a:p>
            <a:r>
              <a:rPr lang="en-US"/>
              <a:t>Click to edit Master title style</a:t>
            </a:r>
          </a:p>
        </p:txBody>
      </p:sp>
      <p:sp>
        <p:nvSpPr>
          <p:cNvPr id="3" name="Subtitle 2">
            <a:extLst>
              <a:ext uri="{FF2B5EF4-FFF2-40B4-BE49-F238E27FC236}">
                <a16:creationId xmlns:a16="http://schemas.microsoft.com/office/drawing/2014/main" id="{3A5208C5-5331-D15E-E292-3AA7DC4A23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AD9AA0B-9320-F675-0C97-A641ED73463A}"/>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5" name="Footer Placeholder 4">
            <a:extLst>
              <a:ext uri="{FF2B5EF4-FFF2-40B4-BE49-F238E27FC236}">
                <a16:creationId xmlns:a16="http://schemas.microsoft.com/office/drawing/2014/main" id="{2E98E3A2-19EE-3C46-6D9A-0B45A732D8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0926B-17B1-8C7A-D30A-E983637FF381}"/>
              </a:ext>
            </a:extLst>
          </p:cNvPr>
          <p:cNvSpPr>
            <a:spLocks noGrp="1"/>
          </p:cNvSpPr>
          <p:nvPr>
            <p:ph type="sldNum" sz="quarter" idx="12"/>
          </p:nvPr>
        </p:nvSpPr>
        <p:spPr/>
        <p:txBody>
          <a:bodyPr/>
          <a:lstStyle/>
          <a:p>
            <a:fld id="{B244995B-F9F8-4E35-BEAF-4D527C7C2316}" type="slidenum">
              <a:rPr lang="en-US" smtClean="0"/>
              <a:t>‹#›</a:t>
            </a:fld>
            <a:endParaRPr lang="en-US"/>
          </a:p>
        </p:txBody>
      </p:sp>
      <p:sp>
        <p:nvSpPr>
          <p:cNvPr id="7" name="TextBox 6">
            <a:extLst>
              <a:ext uri="{FF2B5EF4-FFF2-40B4-BE49-F238E27FC236}">
                <a16:creationId xmlns:a16="http://schemas.microsoft.com/office/drawing/2014/main" id="{84783D92-6573-DA26-F026-080512160436}"/>
              </a:ext>
            </a:extLst>
          </p:cNvPr>
          <p:cNvSpPr txBox="1"/>
          <p:nvPr userDrawn="1"/>
        </p:nvSpPr>
        <p:spPr>
          <a:xfrm>
            <a:off x="6750738" y="91430"/>
            <a:ext cx="4049548" cy="830997"/>
          </a:xfrm>
          <a:prstGeom prst="rect">
            <a:avLst/>
          </a:prstGeom>
          <a:noFill/>
        </p:spPr>
        <p:txBody>
          <a:bodyPr wrap="square" rtlCol="0">
            <a:spAutoFit/>
          </a:bodyPr>
          <a:lstStyle/>
          <a:p>
            <a:pPr algn="r"/>
            <a:r>
              <a:rPr lang="en-US" sz="2400" b="1">
                <a:solidFill>
                  <a:schemeClr val="bg1"/>
                </a:solidFill>
              </a:rPr>
              <a:t>College of Commissioner Science</a:t>
            </a:r>
          </a:p>
        </p:txBody>
      </p:sp>
      <p:pic>
        <p:nvPicPr>
          <p:cNvPr id="9" name="Picture 8">
            <a:extLst>
              <a:ext uri="{FF2B5EF4-FFF2-40B4-BE49-F238E27FC236}">
                <a16:creationId xmlns:a16="http://schemas.microsoft.com/office/drawing/2014/main" id="{9A11F9DE-0AE1-AE56-FF14-6B02BBCC8E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extLst>
      <p:ext uri="{BB962C8B-B14F-4D97-AF65-F5344CB8AC3E}">
        <p14:creationId xmlns:p14="http://schemas.microsoft.com/office/powerpoint/2010/main" val="246016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604E-0C29-FD15-1CE2-08504EB8BE44}"/>
              </a:ext>
            </a:extLst>
          </p:cNvPr>
          <p:cNvSpPr>
            <a:spLocks noGrp="1"/>
          </p:cNvSpPr>
          <p:nvPr>
            <p:ph type="title"/>
          </p:nvPr>
        </p:nvSpPr>
        <p:spPr>
          <a:xfrm>
            <a:off x="0" y="400753"/>
            <a:ext cx="6019800" cy="560567"/>
          </a:xfrm>
        </p:spPr>
        <p:txBody>
          <a:bodyPr>
            <a:normAutofit/>
          </a:bodyPr>
          <a:lstStyle>
            <a:lvl1pPr>
              <a:defRPr sz="3600" b="1">
                <a:solidFill>
                  <a:schemeClr val="tx1"/>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CEC5A280-151D-B9AE-003D-62DE928D9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E79DA9-F93E-2D64-4639-F32EFB49B723}"/>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5" name="Footer Placeholder 4">
            <a:extLst>
              <a:ext uri="{FF2B5EF4-FFF2-40B4-BE49-F238E27FC236}">
                <a16:creationId xmlns:a16="http://schemas.microsoft.com/office/drawing/2014/main" id="{773F8289-F434-94F2-8B81-B0F910BC1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316E99-349B-45DE-1CB8-58DF2823EC1C}"/>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13649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5F3595-51B3-A911-142E-F9AB772904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8812E-555F-A83E-B991-7669CB2F3B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A86C5B-9B4D-9190-0D53-FBBD8475BFC7}"/>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5" name="Footer Placeholder 4">
            <a:extLst>
              <a:ext uri="{FF2B5EF4-FFF2-40B4-BE49-F238E27FC236}">
                <a16:creationId xmlns:a16="http://schemas.microsoft.com/office/drawing/2014/main" id="{E398CF8E-3BA2-3542-CC90-613AA134B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F88AEA-E9BF-CE53-9E09-3671FD432430}"/>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59919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3110172"/>
          </a:xfrm>
        </p:spPr>
        <p:txBody>
          <a:bodyPr anchor="b"/>
          <a:lstStyle>
            <a:lvl1pPr algn="l">
              <a:defRPr sz="6000" b="1">
                <a:latin typeface="+mn-lt"/>
              </a:defRPr>
            </a:lvl1pPr>
          </a:lstStyle>
          <a:p>
            <a:r>
              <a:rPr lang="en-US"/>
              <a:t>Click to edit Master title style</a:t>
            </a:r>
          </a:p>
        </p:txBody>
      </p:sp>
      <p:sp>
        <p:nvSpPr>
          <p:cNvPr id="3" name="Subtitle 2"/>
          <p:cNvSpPr>
            <a:spLocks noGrp="1"/>
          </p:cNvSpPr>
          <p:nvPr>
            <p:ph type="subTitle" idx="1"/>
          </p:nvPr>
        </p:nvSpPr>
        <p:spPr>
          <a:xfrm>
            <a:off x="1524000" y="4466562"/>
            <a:ext cx="9144000" cy="1655762"/>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1CDD878-4158-4535-8D50-36FC6CCDCBF2}" type="datetimeFigureOut">
              <a:rPr lang="en-US" smtClean="0"/>
              <a:t>9/26/2025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914401" y="152000"/>
            <a:ext cx="9315796" cy="646331"/>
          </a:xfrm>
          <a:prstGeom prst="rect">
            <a:avLst/>
          </a:prstGeom>
        </p:spPr>
        <p:txBody>
          <a:bodyPr wrap="square">
            <a:spAutoFit/>
          </a:bodyPr>
          <a:lstStyle/>
          <a:p>
            <a:r>
              <a:rPr lang="en-US" sz="3600" b="1">
                <a:solidFill>
                  <a:schemeClr val="bg1"/>
                </a:solidFill>
              </a:rPr>
              <a:t>College of Commissioner Science</a:t>
            </a:r>
          </a:p>
        </p:txBody>
      </p:sp>
    </p:spTree>
    <p:extLst>
      <p:ext uri="{BB962C8B-B14F-4D97-AF65-F5344CB8AC3E}">
        <p14:creationId xmlns:p14="http://schemas.microsoft.com/office/powerpoint/2010/main" val="3152439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1" y="232123"/>
            <a:ext cx="9325495" cy="540961"/>
          </a:xfrm>
        </p:spPr>
        <p:txBody>
          <a:bodyPr>
            <a:noAutofit/>
          </a:bodyPr>
          <a:lstStyle>
            <a:lvl1pPr>
              <a:defRPr sz="3600" b="1">
                <a:solidFill>
                  <a:schemeClr val="bg1"/>
                </a:solidFill>
                <a:latin typeface="+mn-lt"/>
              </a:defRPr>
            </a:lvl1pPr>
          </a:lstStyle>
          <a:p>
            <a:r>
              <a:rPr lang="en-US"/>
              <a:t>Click to edit Master title style</a:t>
            </a:r>
          </a:p>
        </p:txBody>
      </p:sp>
      <p:sp>
        <p:nvSpPr>
          <p:cNvPr id="3" name="Content Placeholder 2"/>
          <p:cNvSpPr>
            <a:spLocks noGrp="1"/>
          </p:cNvSpPr>
          <p:nvPr>
            <p:ph idx="1"/>
          </p:nvPr>
        </p:nvSpPr>
        <p:spPr/>
        <p:txBody>
          <a:bodyPr/>
          <a:lstStyle>
            <a:lvl1pPr>
              <a:defRPr sz="3200" b="1"/>
            </a:lvl1pPr>
            <a:lvl2pPr>
              <a:defRPr sz="2800" b="1"/>
            </a:lvl2pPr>
            <a:lvl3pPr>
              <a:defRPr b="1"/>
            </a:lvl3pPr>
            <a:lvl4pPr>
              <a:defRPr b="1"/>
            </a:lvl4pPr>
            <a:lvl5pPr>
              <a:defRPr b="1"/>
            </a:lvl5pPr>
          </a:lstStyle>
          <a:p>
            <a:pPr lvl="0"/>
            <a:r>
              <a:rPr lang="en-US"/>
              <a:t>Edit Master text styles</a:t>
            </a:r>
          </a:p>
          <a:p>
            <a:pPr lvl="1"/>
            <a:r>
              <a:rPr lang="en-US"/>
              <a:t>Second level</a:t>
            </a:r>
          </a:p>
        </p:txBody>
      </p:sp>
      <p:sp>
        <p:nvSpPr>
          <p:cNvPr id="4" name="Date Placeholder 3"/>
          <p:cNvSpPr>
            <a:spLocks noGrp="1"/>
          </p:cNvSpPr>
          <p:nvPr>
            <p:ph type="dt" sz="half" idx="10"/>
          </p:nvPr>
        </p:nvSpPr>
        <p:spPr/>
        <p:txBody>
          <a:bodyPr/>
          <a:lstStyle/>
          <a:p>
            <a:fld id="{B1CDD878-4158-4535-8D50-36FC6CCDCBF2}" type="datetimeFigureOut">
              <a:rPr lang="en-US" smtClean="0"/>
              <a:t>9/26/2025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7194129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b="1">
                <a:latin typeface="+mn-lt"/>
              </a:defRPr>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normAutofit/>
          </a:bodyPr>
          <a:lstStyle>
            <a:lvl1pPr marL="0" indent="0">
              <a:buNone/>
              <a:defRPr sz="36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9/26/2025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831851" y="166470"/>
            <a:ext cx="9320760" cy="646331"/>
          </a:xfrm>
          <a:prstGeom prst="rect">
            <a:avLst/>
          </a:prstGeom>
        </p:spPr>
        <p:txBody>
          <a:bodyPr wrap="square">
            <a:spAutoFit/>
          </a:bodyPr>
          <a:lstStyle/>
          <a:p>
            <a:r>
              <a:rPr lang="en-US" sz="3600" b="1">
                <a:solidFill>
                  <a:schemeClr val="bg1"/>
                </a:solidFill>
              </a:rPr>
              <a:t>College of Commissioner Science</a:t>
            </a:r>
          </a:p>
        </p:txBody>
      </p:sp>
    </p:spTree>
    <p:extLst>
      <p:ext uri="{BB962C8B-B14F-4D97-AF65-F5344CB8AC3E}">
        <p14:creationId xmlns:p14="http://schemas.microsoft.com/office/powerpoint/2010/main" val="3032910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1" y="207185"/>
            <a:ext cx="9325495" cy="565899"/>
          </a:xfrm>
        </p:spPr>
        <p:txBody>
          <a:bodyPr>
            <a:noAutofit/>
          </a:bodyPr>
          <a:lstStyle>
            <a:lvl1pPr>
              <a:defRPr sz="3600" b="1">
                <a:solidFill>
                  <a:schemeClr val="bg1"/>
                </a:solidFill>
                <a:latin typeface="+mn-lt"/>
              </a:defRPr>
            </a:lvl1p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lvl1pPr>
              <a:defRPr sz="3200" b="1"/>
            </a:lvl1pPr>
            <a:lvl2pPr>
              <a:defRPr sz="2800" b="1"/>
            </a:lvl2pPr>
            <a:lvl3pPr>
              <a:defRPr b="1"/>
            </a:lvl3pPr>
            <a:lvl4pPr>
              <a:defRPr b="1"/>
            </a:lvl4pPr>
            <a:lvl5pPr>
              <a:defRPr b="1"/>
            </a:lvl5pPr>
          </a:lstStyle>
          <a:p>
            <a:pPr lvl="0"/>
            <a:r>
              <a:rPr lang="en-US"/>
              <a:t>Edit Master text styles</a:t>
            </a:r>
          </a:p>
          <a:p>
            <a:pPr lvl="1"/>
            <a:r>
              <a:rPr lang="en-US"/>
              <a:t>Second level</a:t>
            </a:r>
          </a:p>
        </p:txBody>
      </p:sp>
      <p:sp>
        <p:nvSpPr>
          <p:cNvPr id="4" name="Content Placeholder 3"/>
          <p:cNvSpPr>
            <a:spLocks noGrp="1"/>
          </p:cNvSpPr>
          <p:nvPr>
            <p:ph sz="half" idx="2"/>
          </p:nvPr>
        </p:nvSpPr>
        <p:spPr>
          <a:xfrm>
            <a:off x="6172200" y="1825625"/>
            <a:ext cx="5181600" cy="4351338"/>
          </a:xfrm>
        </p:spPr>
        <p:txBody>
          <a:bodyPr/>
          <a:lstStyle>
            <a:lvl1pPr>
              <a:defRPr sz="3200" b="1"/>
            </a:lvl1pPr>
            <a:lvl2pPr>
              <a:defRPr sz="2800" b="1"/>
            </a:lvl2pPr>
            <a:lvl3pPr>
              <a:defRPr b="1"/>
            </a:lvl3pPr>
            <a:lvl4pPr>
              <a:defRPr b="1"/>
            </a:lvl4pPr>
            <a:lvl5pPr>
              <a:defRPr b="1"/>
            </a:lvl5pPr>
          </a:lstStyle>
          <a:p>
            <a:pPr lvl="0"/>
            <a:r>
              <a:rPr lang="en-US"/>
              <a:t>Edit Master text styles</a:t>
            </a:r>
          </a:p>
          <a:p>
            <a:pPr lvl="1"/>
            <a:r>
              <a:rPr lang="en-US"/>
              <a:t>Second level</a:t>
            </a:r>
          </a:p>
        </p:txBody>
      </p:sp>
      <p:sp>
        <p:nvSpPr>
          <p:cNvPr id="5" name="Date Placeholder 4"/>
          <p:cNvSpPr>
            <a:spLocks noGrp="1"/>
          </p:cNvSpPr>
          <p:nvPr>
            <p:ph type="dt" sz="half" idx="10"/>
          </p:nvPr>
        </p:nvSpPr>
        <p:spPr/>
        <p:txBody>
          <a:bodyPr/>
          <a:lstStyle/>
          <a:p>
            <a:fld id="{B1CDD878-4158-4535-8D50-36FC6CCDCBF2}" type="datetimeFigureOut">
              <a:rPr lang="en-US" smtClean="0"/>
              <a:t>9/26/2025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6891026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8201" y="240436"/>
            <a:ext cx="9292244" cy="549274"/>
          </a:xfrm>
        </p:spPr>
        <p:txBody>
          <a:bodyPr>
            <a:noAutofit/>
          </a:bodyPr>
          <a:lstStyle>
            <a:lvl1pPr>
              <a:defRPr sz="3600" b="1">
                <a:solidFill>
                  <a:schemeClr val="bg1"/>
                </a:solidFill>
                <a:latin typeface="+mn-lt"/>
              </a:defRPr>
            </a:lvl1p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lvl1pPr>
              <a:defRPr sz="3200" b="1"/>
            </a:lvl1pPr>
            <a:lvl2pPr>
              <a:defRPr sz="2800" b="1"/>
            </a:lvl2pPr>
            <a:lvl3pPr>
              <a:defRPr b="1"/>
            </a:lvl3pPr>
            <a:lvl4pPr>
              <a:defRPr b="1"/>
            </a:lvl4pPr>
            <a:lvl5pPr>
              <a:defRPr b="1"/>
            </a:lvl5pPr>
          </a:lstStyle>
          <a:p>
            <a:pPr lvl="0"/>
            <a:r>
              <a:rPr lang="en-US"/>
              <a:t>Edit Master text styles</a:t>
            </a:r>
          </a:p>
          <a:p>
            <a:pPr lvl="1"/>
            <a:r>
              <a:rPr lang="en-US"/>
              <a:t>Second level</a:t>
            </a:r>
          </a:p>
        </p:txBody>
      </p:sp>
      <p:sp>
        <p:nvSpPr>
          <p:cNvPr id="5" name="Text Placeholder 4"/>
          <p:cNvSpPr>
            <a:spLocks noGrp="1"/>
          </p:cNvSpPr>
          <p:nvPr>
            <p:ph type="body" sz="quarter" idx="3"/>
          </p:nvPr>
        </p:nvSpPr>
        <p:spPr>
          <a:xfrm>
            <a:off x="6172201" y="1681163"/>
            <a:ext cx="5183188"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lvl1pPr>
              <a:defRPr sz="3200" b="1"/>
            </a:lvl1pPr>
            <a:lvl2pPr>
              <a:defRPr sz="2800" b="1"/>
            </a:lvl2pPr>
            <a:lvl3pPr>
              <a:defRPr b="1"/>
            </a:lvl3pPr>
            <a:lvl4pPr>
              <a:defRPr b="1"/>
            </a:lvl4pPr>
            <a:lvl5pPr>
              <a:defRPr b="1"/>
            </a:lvl5pPr>
          </a:lstStyle>
          <a:p>
            <a:pPr lvl="0"/>
            <a:r>
              <a:rPr lang="en-US"/>
              <a:t>Edit Master text styles</a:t>
            </a:r>
          </a:p>
          <a:p>
            <a:pPr lvl="1"/>
            <a:r>
              <a:rPr lang="en-US"/>
              <a:t>Second level</a:t>
            </a:r>
          </a:p>
        </p:txBody>
      </p:sp>
      <p:sp>
        <p:nvSpPr>
          <p:cNvPr id="7" name="Date Placeholder 6"/>
          <p:cNvSpPr>
            <a:spLocks noGrp="1"/>
          </p:cNvSpPr>
          <p:nvPr>
            <p:ph type="dt" sz="half" idx="10"/>
          </p:nvPr>
        </p:nvSpPr>
        <p:spPr/>
        <p:txBody>
          <a:bodyPr/>
          <a:lstStyle/>
          <a:p>
            <a:fld id="{B1CDD878-4158-4535-8D50-36FC6CCDCBF2}" type="datetimeFigureOut">
              <a:rPr lang="en-US" smtClean="0"/>
              <a:t>9/26/2025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1428204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98269" y="257062"/>
            <a:ext cx="9387840" cy="540961"/>
          </a:xfrm>
        </p:spPr>
        <p:txBody>
          <a:bodyPr>
            <a:noAutofit/>
          </a:bodyPr>
          <a:lstStyle>
            <a:lvl1pPr>
              <a:defRPr sz="3600" b="1">
                <a:solidFill>
                  <a:schemeClr val="bg1"/>
                </a:solidFill>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B1CDD878-4158-4535-8D50-36FC6CCDCBF2}" type="datetimeFigureOut">
              <a:rPr lang="en-US" smtClean="0"/>
              <a:t>9/26/2025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6748882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9/26/2025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912046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7A34-5A60-2008-9D35-C397459A162B}"/>
              </a:ext>
            </a:extLst>
          </p:cNvPr>
          <p:cNvSpPr>
            <a:spLocks noGrp="1"/>
          </p:cNvSpPr>
          <p:nvPr>
            <p:ph type="title"/>
          </p:nvPr>
        </p:nvSpPr>
        <p:spPr>
          <a:xfrm>
            <a:off x="0" y="268257"/>
            <a:ext cx="5797534" cy="595285"/>
          </a:xfrm>
        </p:spPr>
        <p:txBody>
          <a:bodyPr>
            <a:noAutofit/>
          </a:bodyPr>
          <a:lstStyle>
            <a:lvl1pPr>
              <a:defRPr sz="3600" b="1">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8447BF3A-BDC8-A540-D98C-CCAF9A4AF8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B5B5F3-29C9-A818-5A8D-4C3E422632D8}"/>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5" name="Footer Placeholder 4">
            <a:extLst>
              <a:ext uri="{FF2B5EF4-FFF2-40B4-BE49-F238E27FC236}">
                <a16:creationId xmlns:a16="http://schemas.microsoft.com/office/drawing/2014/main" id="{8D6CDA90-0A60-1D3F-8EB1-7452C5B0C7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110D3-63F4-282A-AD7F-6E2178BBB87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8335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CB67-B311-B181-9B94-A8DFD7DDA5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9FCB4BD-3055-E623-D88B-1C5A3C62D4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BE9D83-19B6-B52F-0031-1AFDE26869C2}"/>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5" name="Footer Placeholder 4">
            <a:extLst>
              <a:ext uri="{FF2B5EF4-FFF2-40B4-BE49-F238E27FC236}">
                <a16:creationId xmlns:a16="http://schemas.microsoft.com/office/drawing/2014/main" id="{D7D7A008-4882-3DED-E52D-AD4F100CC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CC4794-B0B7-2A5B-83BA-53347B162FF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19165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0808A-BF32-1CFB-B70A-74E21B4B1642}"/>
              </a:ext>
            </a:extLst>
          </p:cNvPr>
          <p:cNvSpPr>
            <a:spLocks noGrp="1"/>
          </p:cNvSpPr>
          <p:nvPr>
            <p:ph type="title"/>
          </p:nvPr>
        </p:nvSpPr>
        <p:spPr>
          <a:xfrm>
            <a:off x="0" y="273396"/>
            <a:ext cx="6053051" cy="657630"/>
          </a:xfrm>
        </p:spPr>
        <p:txBody>
          <a:bodyPr>
            <a:normAutofit/>
          </a:bodyPr>
          <a:lstStyle>
            <a:lvl1pPr>
              <a:defRPr sz="3600" b="1">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FD301C07-F339-9FA8-D49B-CB679A8B4A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32538E-AE8E-3D55-18D1-2422BEA309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36B103-E5C0-85E4-1409-6A603066D099}"/>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6" name="Footer Placeholder 5">
            <a:extLst>
              <a:ext uri="{FF2B5EF4-FFF2-40B4-BE49-F238E27FC236}">
                <a16:creationId xmlns:a16="http://schemas.microsoft.com/office/drawing/2014/main" id="{82869416-048A-424D-39AD-A98B8F09E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C2F36A-D6E4-F16F-E6BE-D78EBFC7007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828360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892-2729-DEC0-B2F5-40674DFE858D}"/>
              </a:ext>
            </a:extLst>
          </p:cNvPr>
          <p:cNvSpPr>
            <a:spLocks noGrp="1"/>
          </p:cNvSpPr>
          <p:nvPr>
            <p:ph type="title"/>
          </p:nvPr>
        </p:nvSpPr>
        <p:spPr>
          <a:xfrm>
            <a:off x="0" y="482702"/>
            <a:ext cx="5876896" cy="524337"/>
          </a:xfrm>
        </p:spPr>
        <p:txBody>
          <a:bodyPr>
            <a:normAutofit/>
          </a:bodyPr>
          <a:lstStyle>
            <a:lvl1pPr>
              <a:defRPr sz="3600" b="1">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01096E8D-123D-CFAA-714E-ED4503C11E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A100B-A11C-3B6A-CC7E-6FACC016AE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CED1DA-EA91-4CE9-7F1C-BFE6BC6DA9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BD97D-43CE-E934-1909-CCB7BED218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4F7685-18EA-451A-E95B-D26C5E026DDB}"/>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8" name="Footer Placeholder 7">
            <a:extLst>
              <a:ext uri="{FF2B5EF4-FFF2-40B4-BE49-F238E27FC236}">
                <a16:creationId xmlns:a16="http://schemas.microsoft.com/office/drawing/2014/main" id="{3B99513D-D958-2822-DC69-52D1754732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1D971A-EDAC-AF4C-EF8D-35497050023F}"/>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9651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4F65-C1D6-DD3E-8FD0-BDC82B648A61}"/>
              </a:ext>
            </a:extLst>
          </p:cNvPr>
          <p:cNvSpPr>
            <a:spLocks noGrp="1"/>
          </p:cNvSpPr>
          <p:nvPr>
            <p:ph type="title"/>
          </p:nvPr>
        </p:nvSpPr>
        <p:spPr/>
        <p:txBody>
          <a:bodyPr>
            <a:normAutofit/>
          </a:bodyPr>
          <a:lstStyle>
            <a:lvl1pPr>
              <a:defRPr sz="3600" b="1">
                <a:solidFill>
                  <a:schemeClr val="tx1"/>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id="{29629B2C-7CC1-7549-60E4-DA2398F2885F}"/>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4" name="Footer Placeholder 3">
            <a:extLst>
              <a:ext uri="{FF2B5EF4-FFF2-40B4-BE49-F238E27FC236}">
                <a16:creationId xmlns:a16="http://schemas.microsoft.com/office/drawing/2014/main" id="{DE495879-C2EF-C014-A894-C2F9B33427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910FDD-2348-9356-D805-D0F43033D95B}"/>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23700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0D8BC-26F7-DDB2-0D62-C41B550EDE2D}"/>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3" name="Footer Placeholder 2">
            <a:extLst>
              <a:ext uri="{FF2B5EF4-FFF2-40B4-BE49-F238E27FC236}">
                <a16:creationId xmlns:a16="http://schemas.microsoft.com/office/drawing/2014/main" id="{EEC2BF4C-0D4D-2C68-D6EB-821879F202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ECC40F-C226-B195-9BFD-058EF220352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446504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2D98-4157-749B-F9B7-9D44AAEB03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B01A63-5BCC-BEFB-D0D0-CD01F5C53B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47E2E-496D-2C5E-63A1-3A1A5FE36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BD8FC8-DCEA-F3C5-8320-62955867365F}"/>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6" name="Footer Placeholder 5">
            <a:extLst>
              <a:ext uri="{FF2B5EF4-FFF2-40B4-BE49-F238E27FC236}">
                <a16:creationId xmlns:a16="http://schemas.microsoft.com/office/drawing/2014/main" id="{1C5FF34B-6EFE-9E72-5444-23E22BA96F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E3FA2-13A2-41EA-8BC5-855EEE34EC6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49597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624C-559E-BC94-A892-E768F710A2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47343B-968C-1C0B-2F8D-E69D9A80AA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B01AF2-7BED-A83C-E157-46AC996BE5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03C4DF-0F3D-0ABB-B992-DECE9CA238C9}"/>
              </a:ext>
            </a:extLst>
          </p:cNvPr>
          <p:cNvSpPr>
            <a:spLocks noGrp="1"/>
          </p:cNvSpPr>
          <p:nvPr>
            <p:ph type="dt" sz="half" idx="10"/>
          </p:nvPr>
        </p:nvSpPr>
        <p:spPr/>
        <p:txBody>
          <a:bodyPr/>
          <a:lstStyle/>
          <a:p>
            <a:fld id="{A068FED1-2862-4BA2-8856-6CBC38352094}" type="datetimeFigureOut">
              <a:rPr lang="en-US" smtClean="0"/>
              <a:t>9/26/2025</a:t>
            </a:fld>
            <a:endParaRPr lang="en-US"/>
          </a:p>
        </p:txBody>
      </p:sp>
      <p:sp>
        <p:nvSpPr>
          <p:cNvPr id="6" name="Footer Placeholder 5">
            <a:extLst>
              <a:ext uri="{FF2B5EF4-FFF2-40B4-BE49-F238E27FC236}">
                <a16:creationId xmlns:a16="http://schemas.microsoft.com/office/drawing/2014/main" id="{92E9383E-2B82-222C-BDC7-ECDCDAC434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D75F0A-D2F9-D86A-72A6-50BEFE871E5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62538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3A5E49-BE28-BA71-E9CF-AF47D28D2E3D}"/>
              </a:ext>
            </a:extLst>
          </p:cNvPr>
          <p:cNvSpPr>
            <a:spLocks noGrp="1"/>
          </p:cNvSpPr>
          <p:nvPr>
            <p:ph type="title"/>
          </p:nvPr>
        </p:nvSpPr>
        <p:spPr>
          <a:xfrm>
            <a:off x="164870" y="362146"/>
            <a:ext cx="6019800" cy="67396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294C82F-7C06-8BFE-B645-BD66A75CDB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11DE1-57EE-D5F9-261C-CFFD56510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9/26/2025</a:t>
            </a:fld>
            <a:endParaRPr lang="en-US"/>
          </a:p>
        </p:txBody>
      </p:sp>
      <p:sp>
        <p:nvSpPr>
          <p:cNvPr id="5" name="Footer Placeholder 4">
            <a:extLst>
              <a:ext uri="{FF2B5EF4-FFF2-40B4-BE49-F238E27FC236}">
                <a16:creationId xmlns:a16="http://schemas.microsoft.com/office/drawing/2014/main" id="{D8D32019-CB9D-83CB-8E55-7A84A75DF4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F945EA-74C2-8864-7CA9-87A452B65D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3A701440-F4C2-39BC-2DC0-4658CD21F668}"/>
              </a:ext>
            </a:extLst>
          </p:cNvPr>
          <p:cNvSpPr/>
          <p:nvPr userDrawn="1"/>
        </p:nvSpPr>
        <p:spPr>
          <a:xfrm flipH="1" flipV="1">
            <a:off x="2300748"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3E0C87C-C05A-67F9-2408-7A137C68BA1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979332" y="67754"/>
            <a:ext cx="1154756" cy="1154755"/>
          </a:xfrm>
          <a:prstGeom prst="rect">
            <a:avLst/>
          </a:prstGeom>
        </p:spPr>
      </p:pic>
    </p:spTree>
    <p:extLst>
      <p:ext uri="{BB962C8B-B14F-4D97-AF65-F5344CB8AC3E}">
        <p14:creationId xmlns:p14="http://schemas.microsoft.com/office/powerpoint/2010/main" val="345265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DD878-4158-4535-8D50-36FC6CCDCBF2}" type="datetimeFigureOut">
              <a:rPr lang="en-US" smtClean="0"/>
              <a:t>9/26/2025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4D9CA-9B1C-4141-9749-0606B1A65E32}" type="slidenum">
              <a:rPr lang="en-US" smtClean="0"/>
              <a:t>‹#›</a:t>
            </a:fld>
            <a:endParaRPr lang="en-US"/>
          </a:p>
        </p:txBody>
      </p:sp>
      <p:pic>
        <p:nvPicPr>
          <p:cNvPr id="7" name="Picture 6"/>
          <p:cNvPicPr>
            <a:picLocks noChangeAspect="1"/>
          </p:cNvPicPr>
          <p:nvPr userDrawn="1"/>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18689"/>
            <a:ext cx="12192000" cy="6740165"/>
          </a:xfrm>
          <a:prstGeom prst="rect">
            <a:avLst/>
          </a:prstGeom>
        </p:spPr>
      </p:pic>
      <p:sp>
        <p:nvSpPr>
          <p:cNvPr id="11" name="TextBox 10"/>
          <p:cNvSpPr txBox="1"/>
          <p:nvPr userDrawn="1"/>
        </p:nvSpPr>
        <p:spPr>
          <a:xfrm>
            <a:off x="615586" y="219536"/>
            <a:ext cx="184731" cy="584775"/>
          </a:xfrm>
          <a:prstGeom prst="rect">
            <a:avLst/>
          </a:prstGeom>
          <a:noFill/>
        </p:spPr>
        <p:txBody>
          <a:bodyPr wrap="none" rtlCol="0">
            <a:spAutoFit/>
          </a:bodyPr>
          <a:lstStyle/>
          <a:p>
            <a:endParaRPr lang="en-US" sz="3200" b="1">
              <a:solidFill>
                <a:schemeClr val="bg1"/>
              </a:solidFill>
            </a:endParaRPr>
          </a:p>
        </p:txBody>
      </p:sp>
      <p:pic>
        <p:nvPicPr>
          <p:cNvPr id="10" name="Picture 9">
            <a:extLst>
              <a:ext uri="{FF2B5EF4-FFF2-40B4-BE49-F238E27FC236}">
                <a16:creationId xmlns:a16="http://schemas.microsoft.com/office/drawing/2014/main" id="{6B58445B-E16D-49A4-9C73-AB8255F992E0}"/>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365019" y="185738"/>
            <a:ext cx="1601909" cy="1201432"/>
          </a:xfrm>
          <a:prstGeom prst="rect">
            <a:avLst/>
          </a:prstGeom>
        </p:spPr>
      </p:pic>
    </p:spTree>
    <p:extLst>
      <p:ext uri="{BB962C8B-B14F-4D97-AF65-F5344CB8AC3E}">
        <p14:creationId xmlns:p14="http://schemas.microsoft.com/office/powerpoint/2010/main" val="10651613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hyperlink" Target="https://www.scouting.org/wp-content/uploads/2024/06/RTHT-Growing-Scouting-Resources.docx.pdf" TargetMode="External"/><Relationship Id="rId3" Type="http://schemas.openxmlformats.org/officeDocument/2006/relationships/hyperlink" Target="https://www.scouting.org/wp-content/uploads/2024/10/RTHT-Fall-Festival.pdf" TargetMode="External"/><Relationship Id="rId7" Type="http://schemas.openxmlformats.org/officeDocument/2006/relationships/hyperlink" Target="https://www.scouting.org/wp-content/uploads/2024/07/RTHT-Prepapring-for-renewal-process.pd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www.scouting.org/wp-content/uploads/2024/08/RTHT-Growing-Cub-Scouting.pdf" TargetMode="External"/><Relationship Id="rId11" Type="http://schemas.openxmlformats.org/officeDocument/2006/relationships/image" Target="../media/image15.jpeg"/><Relationship Id="rId5" Type="http://schemas.openxmlformats.org/officeDocument/2006/relationships/hyperlink" Target="https://www.scouting.org/wp-content/uploads/2024/09/RTHT-Growing-Scouting-3x3-Units.pdf" TargetMode="External"/><Relationship Id="rId10" Type="http://schemas.openxmlformats.org/officeDocument/2006/relationships/hyperlink" Target="https://www.scouting.org/wp-content/uploads/2024/04/RT-HT-Welcoming-and-Engaging.pdf" TargetMode="External"/><Relationship Id="rId4" Type="http://schemas.openxmlformats.org/officeDocument/2006/relationships/hyperlink" Target="https://www.scouting.org/wp-content/uploads/2024/09/RT-HT-Annual-Plan.docx.pdf" TargetMode="External"/><Relationship Id="rId9" Type="http://schemas.openxmlformats.org/officeDocument/2006/relationships/hyperlink" Target="https://www.scouting.org/wp-content/uploads/2024/05/Troop-Visits-for-Arrow-of-Light-Scouts-.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981201"/>
            <a:ext cx="7751064" cy="4114799"/>
          </a:xfrm>
        </p:spPr>
        <p:txBody>
          <a:bodyPr anchor="ctr">
            <a:noAutofit/>
          </a:bodyPr>
          <a:lstStyle/>
          <a:p>
            <a:pPr algn="ctr"/>
            <a:br>
              <a:rPr lang="en-US" dirty="0"/>
            </a:br>
            <a:r>
              <a:rPr lang="en-US" dirty="0"/>
              <a:t>CED 754</a:t>
            </a:r>
            <a:br>
              <a:rPr lang="en-US" dirty="0"/>
            </a:br>
            <a:r>
              <a:rPr lang="en-US" dirty="0"/>
              <a:t>Roundtable Workshop</a:t>
            </a:r>
            <a:br>
              <a:rPr lang="en-US" dirty="0"/>
            </a:br>
            <a:br>
              <a:rPr lang="en-US" dirty="0"/>
            </a:br>
            <a:endParaRPr lang="en-US" dirty="0"/>
          </a:p>
        </p:txBody>
      </p:sp>
      <p:sp>
        <p:nvSpPr>
          <p:cNvPr id="3" name="TextBox 2">
            <a:extLst>
              <a:ext uri="{FF2B5EF4-FFF2-40B4-BE49-F238E27FC236}">
                <a16:creationId xmlns:a16="http://schemas.microsoft.com/office/drawing/2014/main" id="{D0644705-E0F5-4B9E-96E0-DB64B5EC576B}"/>
              </a:ext>
            </a:extLst>
          </p:cNvPr>
          <p:cNvSpPr txBox="1"/>
          <p:nvPr/>
        </p:nvSpPr>
        <p:spPr>
          <a:xfrm>
            <a:off x="7010400" y="6305550"/>
            <a:ext cx="3086100" cy="369332"/>
          </a:xfrm>
          <a:prstGeom prst="rect">
            <a:avLst/>
          </a:prstGeom>
          <a:noFill/>
        </p:spPr>
        <p:txBody>
          <a:bodyPr wrap="square" rtlCol="0">
            <a:spAutoFit/>
          </a:bodyPr>
          <a:lstStyle/>
          <a:p>
            <a:pPr algn="ctr"/>
            <a:r>
              <a:rPr lang="en-US" dirty="0">
                <a:solidFill>
                  <a:schemeClr val="bg1">
                    <a:lumMod val="65000"/>
                  </a:schemeClr>
                </a:solidFill>
              </a:rPr>
              <a:t>Revision date 9/15/2025</a:t>
            </a:r>
          </a:p>
        </p:txBody>
      </p:sp>
    </p:spTree>
    <p:extLst>
      <p:ext uri="{BB962C8B-B14F-4D97-AF65-F5344CB8AC3E}">
        <p14:creationId xmlns:p14="http://schemas.microsoft.com/office/powerpoint/2010/main" val="3909302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64ACD-4AA8-2223-4BC0-AC9D39B5FC17}"/>
              </a:ext>
            </a:extLst>
          </p:cNvPr>
          <p:cNvSpPr>
            <a:spLocks noGrp="1"/>
          </p:cNvSpPr>
          <p:nvPr>
            <p:ph type="title"/>
          </p:nvPr>
        </p:nvSpPr>
        <p:spPr>
          <a:xfrm>
            <a:off x="0" y="268257"/>
            <a:ext cx="5797534" cy="907400"/>
          </a:xfrm>
        </p:spPr>
        <p:txBody>
          <a:bodyPr/>
          <a:lstStyle/>
          <a:p>
            <a:r>
              <a:rPr lang="en-US" b="1"/>
              <a:t>Assistant</a:t>
            </a:r>
            <a:br>
              <a:rPr lang="en-US" b="1"/>
            </a:br>
            <a:r>
              <a:rPr lang="en-US" b="1"/>
              <a:t>Roundtable Commissioner</a:t>
            </a:r>
            <a:endParaRPr lang="en-US"/>
          </a:p>
        </p:txBody>
      </p:sp>
      <p:sp>
        <p:nvSpPr>
          <p:cNvPr id="3" name="Content Placeholder 2">
            <a:extLst>
              <a:ext uri="{FF2B5EF4-FFF2-40B4-BE49-F238E27FC236}">
                <a16:creationId xmlns:a16="http://schemas.microsoft.com/office/drawing/2014/main" id="{0C4A8842-A4F3-FCAE-FD89-540C8105E2C1}"/>
              </a:ext>
            </a:extLst>
          </p:cNvPr>
          <p:cNvSpPr>
            <a:spLocks noGrp="1"/>
          </p:cNvSpPr>
          <p:nvPr>
            <p:ph idx="1"/>
          </p:nvPr>
        </p:nvSpPr>
        <p:spPr>
          <a:xfrm>
            <a:off x="1200662" y="2128912"/>
            <a:ext cx="10206925" cy="4351338"/>
          </a:xfrm>
        </p:spPr>
        <p:txBody>
          <a:bodyPr vert="horz" lIns="91440" tIns="45720" rIns="91440" bIns="45720" rtlCol="0" anchor="t">
            <a:normAutofit/>
          </a:bodyPr>
          <a:lstStyle/>
          <a:p>
            <a:r>
              <a:rPr lang="en-US" sz="3200" b="1" dirty="0"/>
              <a:t>Become trained</a:t>
            </a:r>
          </a:p>
          <a:p>
            <a:r>
              <a:rPr lang="en-US" sz="3200" b="1" dirty="0"/>
              <a:t>Conduct quality roundtable program</a:t>
            </a:r>
          </a:p>
          <a:p>
            <a:r>
              <a:rPr lang="en-US" sz="3200" b="1" dirty="0"/>
              <a:t>Participate in planning  and evaluation meetings</a:t>
            </a:r>
          </a:p>
          <a:p>
            <a:r>
              <a:rPr lang="en-US" sz="3200" b="1" dirty="0"/>
              <a:t>Program and assignment-specific assistant roundtable commissioners</a:t>
            </a:r>
          </a:p>
          <a:p>
            <a:pPr lvl="1"/>
            <a:endParaRPr lang="en-US" dirty="0">
              <a:ea typeface="Calibri"/>
              <a:cs typeface="Calibri"/>
            </a:endParaRPr>
          </a:p>
          <a:p>
            <a:endParaRPr lang="en-US" dirty="0"/>
          </a:p>
        </p:txBody>
      </p:sp>
      <p:pic>
        <p:nvPicPr>
          <p:cNvPr id="5" name="Picture 4" descr="A red circle with a blue eagle and a gold laurel wreath&#10;&#10;AI-generated content may be incorrect.">
            <a:extLst>
              <a:ext uri="{FF2B5EF4-FFF2-40B4-BE49-F238E27FC236}">
                <a16:creationId xmlns:a16="http://schemas.microsoft.com/office/drawing/2014/main" id="{B3B4A9E1-CABD-A643-1F37-58D836883B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2188" y="4304581"/>
            <a:ext cx="1852400" cy="1852400"/>
          </a:xfrm>
          <a:prstGeom prst="rect">
            <a:avLst/>
          </a:prstGeom>
        </p:spPr>
      </p:pic>
    </p:spTree>
    <p:extLst>
      <p:ext uri="{BB962C8B-B14F-4D97-AF65-F5344CB8AC3E}">
        <p14:creationId xmlns:p14="http://schemas.microsoft.com/office/powerpoint/2010/main" val="1704044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A1E83-67A6-6F72-37B8-53388CBC4593}"/>
              </a:ext>
            </a:extLst>
          </p:cNvPr>
          <p:cNvSpPr>
            <a:spLocks noGrp="1"/>
          </p:cNvSpPr>
          <p:nvPr>
            <p:ph type="title"/>
          </p:nvPr>
        </p:nvSpPr>
        <p:spPr/>
        <p:txBody>
          <a:bodyPr/>
          <a:lstStyle/>
          <a:p>
            <a:r>
              <a:rPr lang="en-US"/>
              <a:t>Parts of a Roundtable</a:t>
            </a:r>
          </a:p>
        </p:txBody>
      </p:sp>
      <p:sp>
        <p:nvSpPr>
          <p:cNvPr id="3" name="Content Placeholder 2">
            <a:extLst>
              <a:ext uri="{FF2B5EF4-FFF2-40B4-BE49-F238E27FC236}">
                <a16:creationId xmlns:a16="http://schemas.microsoft.com/office/drawing/2014/main" id="{A2FEFA3F-2826-A990-1C14-06856E12934F}"/>
              </a:ext>
            </a:extLst>
          </p:cNvPr>
          <p:cNvSpPr>
            <a:spLocks noGrp="1"/>
          </p:cNvSpPr>
          <p:nvPr>
            <p:ph idx="1"/>
          </p:nvPr>
        </p:nvSpPr>
        <p:spPr>
          <a:xfrm>
            <a:off x="3807928" y="565899"/>
            <a:ext cx="4804743" cy="5047401"/>
          </a:xfrm>
        </p:spPr>
        <p:txBody>
          <a:bodyPr vert="horz" lIns="91440" tIns="45720" rIns="91440" bIns="45720" rtlCol="0" anchor="t">
            <a:normAutofit/>
          </a:bodyPr>
          <a:lstStyle/>
          <a:p>
            <a:pPr marL="0" indent="0">
              <a:buNone/>
            </a:pPr>
            <a:endParaRPr lang="en-US" sz="3200" b="1" dirty="0">
              <a:ea typeface="Calibri"/>
              <a:cs typeface="Calibri"/>
            </a:endParaRPr>
          </a:p>
          <a:p>
            <a:r>
              <a:rPr lang="en-US" sz="3200" b="1" dirty="0"/>
              <a:t>Welcome and Opening</a:t>
            </a:r>
            <a:endParaRPr lang="en-US" sz="3200" b="1" dirty="0">
              <a:ea typeface="Calibri"/>
              <a:cs typeface="Calibri"/>
            </a:endParaRPr>
          </a:p>
          <a:p>
            <a:r>
              <a:rPr lang="en-US" sz="3200" b="1" dirty="0"/>
              <a:t>Safety Moment</a:t>
            </a:r>
          </a:p>
          <a:p>
            <a:r>
              <a:rPr lang="en-US" sz="3200" b="1" dirty="0"/>
              <a:t>Membership Moment</a:t>
            </a:r>
          </a:p>
          <a:p>
            <a:r>
              <a:rPr lang="en-US" sz="3200" b="1" dirty="0">
                <a:ea typeface="Calibri"/>
                <a:cs typeface="Calibri"/>
              </a:rPr>
              <a:t>Hot Topic</a:t>
            </a:r>
            <a:endParaRPr lang="en-US" sz="3200" b="1" dirty="0"/>
          </a:p>
          <a:p>
            <a:r>
              <a:rPr lang="en-US" sz="3200" b="1" dirty="0"/>
              <a:t>Program-specific Breakouts</a:t>
            </a:r>
            <a:endParaRPr lang="en-US" sz="3200" b="1" dirty="0">
              <a:ea typeface="Calibri"/>
              <a:cs typeface="Calibri"/>
            </a:endParaRPr>
          </a:p>
          <a:p>
            <a:r>
              <a:rPr lang="en-US" sz="3200" b="1" dirty="0"/>
              <a:t>Closing</a:t>
            </a:r>
          </a:p>
        </p:txBody>
      </p:sp>
      <p:pic>
        <p:nvPicPr>
          <p:cNvPr id="5" name="Picture 4" descr="Scouting America, Coastal Carolina Council – Be a Scout, Be Prepared!">
            <a:extLst>
              <a:ext uri="{FF2B5EF4-FFF2-40B4-BE49-F238E27FC236}">
                <a16:creationId xmlns:a16="http://schemas.microsoft.com/office/drawing/2014/main" id="{4B72290F-4E86-86A3-A8BE-7EBB00030ABE}"/>
              </a:ext>
            </a:extLst>
          </p:cNvPr>
          <p:cNvPicPr>
            <a:picLocks noChangeAspect="1"/>
          </p:cNvPicPr>
          <p:nvPr/>
        </p:nvPicPr>
        <p:blipFill>
          <a:blip r:embed="rId3"/>
          <a:stretch>
            <a:fillRect/>
          </a:stretch>
        </p:blipFill>
        <p:spPr>
          <a:xfrm>
            <a:off x="2898767" y="4889532"/>
            <a:ext cx="5499973" cy="1968468"/>
          </a:xfrm>
          <a:prstGeom prst="rect">
            <a:avLst/>
          </a:prstGeom>
        </p:spPr>
      </p:pic>
    </p:spTree>
    <p:extLst>
      <p:ext uri="{BB962C8B-B14F-4D97-AF65-F5344CB8AC3E}">
        <p14:creationId xmlns:p14="http://schemas.microsoft.com/office/powerpoint/2010/main" val="114571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7A87D-73A4-C4FB-CF56-151A846973B1}"/>
              </a:ext>
            </a:extLst>
          </p:cNvPr>
          <p:cNvSpPr>
            <a:spLocks noGrp="1"/>
          </p:cNvSpPr>
          <p:nvPr>
            <p:ph type="title"/>
          </p:nvPr>
        </p:nvSpPr>
        <p:spPr/>
        <p:txBody>
          <a:bodyPr/>
          <a:lstStyle/>
          <a:p>
            <a:r>
              <a:rPr lang="en-US"/>
              <a:t>Safety Moments</a:t>
            </a:r>
          </a:p>
        </p:txBody>
      </p:sp>
      <p:pic>
        <p:nvPicPr>
          <p:cNvPr id="5" name="Picture 4" descr="A child holding a bow and arrow&#10;&#10;Description automatically generated">
            <a:extLst>
              <a:ext uri="{FF2B5EF4-FFF2-40B4-BE49-F238E27FC236}">
                <a16:creationId xmlns:a16="http://schemas.microsoft.com/office/drawing/2014/main" id="{F307B5E4-7923-93BF-A392-F5A2804A7A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9527" y="1030512"/>
            <a:ext cx="2622369" cy="5559229"/>
          </a:xfrm>
          <a:prstGeom prst="rect">
            <a:avLst/>
          </a:prstGeom>
          <a:ln>
            <a:solidFill>
              <a:schemeClr val="bg1"/>
            </a:solidFill>
          </a:ln>
        </p:spPr>
      </p:pic>
      <p:pic>
        <p:nvPicPr>
          <p:cNvPr id="7" name="Picture 6">
            <a:extLst>
              <a:ext uri="{FF2B5EF4-FFF2-40B4-BE49-F238E27FC236}">
                <a16:creationId xmlns:a16="http://schemas.microsoft.com/office/drawing/2014/main" id="{BB593E7C-0A46-1C16-6FAA-290FD72A53C5}"/>
              </a:ext>
            </a:extLst>
          </p:cNvPr>
          <p:cNvPicPr>
            <a:picLocks noChangeAspect="1"/>
          </p:cNvPicPr>
          <p:nvPr/>
        </p:nvPicPr>
        <p:blipFill>
          <a:blip r:embed="rId4"/>
          <a:srcRect l="17778" t="31044" r="69841" b="5357"/>
          <a:stretch/>
        </p:blipFill>
        <p:spPr>
          <a:xfrm>
            <a:off x="5451896" y="1030511"/>
            <a:ext cx="3451664" cy="5559229"/>
          </a:xfrm>
          <a:prstGeom prst="rect">
            <a:avLst/>
          </a:prstGeom>
          <a:ln>
            <a:solidFill>
              <a:schemeClr val="bg1"/>
            </a:solidFill>
          </a:ln>
        </p:spPr>
      </p:pic>
    </p:spTree>
    <p:extLst>
      <p:ext uri="{BB962C8B-B14F-4D97-AF65-F5344CB8AC3E}">
        <p14:creationId xmlns:p14="http://schemas.microsoft.com/office/powerpoint/2010/main" val="19269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A5A7E-78F2-76DD-77F6-47D2E2FFF247}"/>
              </a:ext>
            </a:extLst>
          </p:cNvPr>
          <p:cNvSpPr>
            <a:spLocks noGrp="1"/>
          </p:cNvSpPr>
          <p:nvPr>
            <p:ph type="title"/>
          </p:nvPr>
        </p:nvSpPr>
        <p:spPr/>
        <p:txBody>
          <a:bodyPr/>
          <a:lstStyle/>
          <a:p>
            <a:r>
              <a:rPr lang="en-US"/>
              <a:t>Membership Moments</a:t>
            </a:r>
          </a:p>
        </p:txBody>
      </p:sp>
      <p:pic>
        <p:nvPicPr>
          <p:cNvPr id="8" name="Picture 7" descr="Two boys standing together smiling&#10;&#10;Description automatically generated with medium confidence">
            <a:extLst>
              <a:ext uri="{FF2B5EF4-FFF2-40B4-BE49-F238E27FC236}">
                <a16:creationId xmlns:a16="http://schemas.microsoft.com/office/drawing/2014/main" id="{496A9F13-2E7A-2D00-A1A7-5AECF044BA15}"/>
              </a:ext>
            </a:extLst>
          </p:cNvPr>
          <p:cNvPicPr>
            <a:picLocks noChangeAspect="1"/>
          </p:cNvPicPr>
          <p:nvPr/>
        </p:nvPicPr>
        <p:blipFill>
          <a:blip r:embed="rId3">
            <a:extLst>
              <a:ext uri="{28A0092B-C50C-407E-A947-70E740481C1C}">
                <a14:useLocalDpi xmlns:a14="http://schemas.microsoft.com/office/drawing/2010/main" val="0"/>
              </a:ext>
            </a:extLst>
          </a:blip>
          <a:srcRect b="15027"/>
          <a:stretch/>
        </p:blipFill>
        <p:spPr>
          <a:xfrm>
            <a:off x="2449132" y="1131376"/>
            <a:ext cx="3086100" cy="5458367"/>
          </a:xfrm>
          <a:prstGeom prst="rect">
            <a:avLst/>
          </a:prstGeom>
          <a:ln>
            <a:solidFill>
              <a:schemeClr val="accent1"/>
            </a:solidFill>
          </a:ln>
        </p:spPr>
      </p:pic>
      <p:pic>
        <p:nvPicPr>
          <p:cNvPr id="10" name="Picture 9">
            <a:extLst>
              <a:ext uri="{FF2B5EF4-FFF2-40B4-BE49-F238E27FC236}">
                <a16:creationId xmlns:a16="http://schemas.microsoft.com/office/drawing/2014/main" id="{E8276A89-0BC7-43BF-AEC6-4B1F7276F5B8}"/>
              </a:ext>
            </a:extLst>
          </p:cNvPr>
          <p:cNvPicPr>
            <a:picLocks noChangeAspect="1"/>
          </p:cNvPicPr>
          <p:nvPr/>
        </p:nvPicPr>
        <p:blipFill>
          <a:blip r:embed="rId4"/>
          <a:srcRect l="18095" t="38771" r="67460" b="5206"/>
          <a:stretch/>
        </p:blipFill>
        <p:spPr>
          <a:xfrm>
            <a:off x="5535232" y="1131376"/>
            <a:ext cx="4093340" cy="5458367"/>
          </a:xfrm>
          <a:prstGeom prst="rect">
            <a:avLst/>
          </a:prstGeom>
          <a:ln>
            <a:solidFill>
              <a:schemeClr val="accent1"/>
            </a:solidFill>
          </a:ln>
        </p:spPr>
      </p:pic>
    </p:spTree>
    <p:extLst>
      <p:ext uri="{BB962C8B-B14F-4D97-AF65-F5344CB8AC3E}">
        <p14:creationId xmlns:p14="http://schemas.microsoft.com/office/powerpoint/2010/main" val="3848284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DDDB6-CD2A-9347-C752-B3B01637B78C}"/>
              </a:ext>
            </a:extLst>
          </p:cNvPr>
          <p:cNvSpPr>
            <a:spLocks noGrp="1"/>
          </p:cNvSpPr>
          <p:nvPr>
            <p:ph type="title"/>
          </p:nvPr>
        </p:nvSpPr>
        <p:spPr/>
        <p:txBody>
          <a:bodyPr/>
          <a:lstStyle/>
          <a:p>
            <a:r>
              <a:rPr lang="en-US"/>
              <a:t>Hot Topics</a:t>
            </a:r>
          </a:p>
        </p:txBody>
      </p:sp>
      <p:sp>
        <p:nvSpPr>
          <p:cNvPr id="4" name="TextBox 3">
            <a:extLst>
              <a:ext uri="{FF2B5EF4-FFF2-40B4-BE49-F238E27FC236}">
                <a16:creationId xmlns:a16="http://schemas.microsoft.com/office/drawing/2014/main" id="{ADFF5EAC-8B9E-C878-DEB0-B836A236F9E3}"/>
              </a:ext>
            </a:extLst>
          </p:cNvPr>
          <p:cNvSpPr txBox="1"/>
          <p:nvPr/>
        </p:nvSpPr>
        <p:spPr>
          <a:xfrm>
            <a:off x="5354050" y="1823082"/>
            <a:ext cx="5928716" cy="3693319"/>
          </a:xfrm>
          <a:prstGeom prst="rect">
            <a:avLst/>
          </a:prstGeom>
          <a:noFill/>
        </p:spPr>
        <p:txBody>
          <a:bodyPr wrap="square" lIns="91440" tIns="45720" rIns="91440" bIns="45720" rtlCol="0" anchor="t">
            <a:spAutoFit/>
          </a:bodyPr>
          <a:lstStyle/>
          <a:p>
            <a:pPr marL="342900" indent="-342900" algn="l">
              <a:buFont typeface="Arial" panose="020B0604020202020204" pitchFamily="34" charset="0"/>
              <a:buChar char="•"/>
            </a:pPr>
            <a:r>
              <a:rPr lang="en-US" sz="2400">
                <a:solidFill>
                  <a:schemeClr val="accent5">
                    <a:lumMod val="75000"/>
                  </a:schemeClr>
                </a:solidFill>
                <a:latin typeface="Roboto"/>
                <a:ea typeface="Roboto"/>
                <a:cs typeface="Roboto"/>
                <a:hlinkClick r:id="rId3">
                  <a:extLst>
                    <a:ext uri="{A12FA001-AC4F-418D-AE19-62706E023703}">
                      <ahyp:hlinkClr xmlns:ahyp="http://schemas.microsoft.com/office/drawing/2018/hyperlinkcolor" val="tx"/>
                    </a:ext>
                  </a:extLst>
                </a:hlinkClick>
              </a:rPr>
              <a:t>Fall Festival Events and Unit Recruitment</a:t>
            </a:r>
            <a:r>
              <a:rPr lang="en-US" sz="2400">
                <a:solidFill>
                  <a:schemeClr val="accent5">
                    <a:lumMod val="75000"/>
                  </a:schemeClr>
                </a:solidFill>
                <a:latin typeface="Roboto"/>
                <a:ea typeface="Roboto"/>
                <a:cs typeface="Roboto"/>
              </a:rPr>
              <a:t> </a:t>
            </a:r>
            <a:r>
              <a:rPr lang="en-US" sz="2400" b="1">
                <a:solidFill>
                  <a:schemeClr val="accent5">
                    <a:lumMod val="75000"/>
                  </a:schemeClr>
                </a:solidFill>
                <a:latin typeface="Roboto"/>
                <a:ea typeface="Roboto"/>
                <a:cs typeface="Roboto"/>
              </a:rPr>
              <a:t>**NEW**</a:t>
            </a:r>
            <a:endParaRPr lang="en-US" sz="2400">
              <a:solidFill>
                <a:schemeClr val="accent5">
                  <a:lumMod val="75000"/>
                </a:schemeClr>
              </a:solidFill>
              <a:latin typeface="Roboto"/>
              <a:ea typeface="Roboto"/>
              <a:cs typeface="Roboto"/>
            </a:endParaRPr>
          </a:p>
          <a:p>
            <a:pPr marL="342900" indent="-342900" algn="l">
              <a:buFont typeface="Arial" panose="020B0604020202020204" pitchFamily="34" charset="0"/>
              <a:buChar char="•"/>
            </a:pPr>
            <a:r>
              <a:rPr lang="en-US" sz="2400" u="sng">
                <a:solidFill>
                  <a:schemeClr val="accent5">
                    <a:lumMod val="75000"/>
                  </a:schemeClr>
                </a:solidFill>
                <a:latin typeface="Roboto"/>
                <a:ea typeface="Roboto"/>
                <a:cs typeface="Roboto"/>
                <a:hlinkClick r:id="rId4">
                  <a:extLst>
                    <a:ext uri="{A12FA001-AC4F-418D-AE19-62706E023703}">
                      <ahyp:hlinkClr xmlns:ahyp="http://schemas.microsoft.com/office/drawing/2018/hyperlinkcolor" val="tx"/>
                    </a:ext>
                  </a:extLst>
                </a:hlinkClick>
              </a:rPr>
              <a:t>Unit Annual Planning</a:t>
            </a:r>
            <a:endParaRPr lang="en-US" sz="2400">
              <a:solidFill>
                <a:schemeClr val="accent5">
                  <a:lumMod val="75000"/>
                </a:schemeClr>
              </a:solidFill>
              <a:latin typeface="Roboto"/>
              <a:ea typeface="Roboto"/>
              <a:cs typeface="Roboto"/>
            </a:endParaRPr>
          </a:p>
          <a:p>
            <a:pPr marL="342900" indent="-342900" algn="l">
              <a:buFont typeface="Arial" panose="020B0604020202020204" pitchFamily="34" charset="0"/>
              <a:buChar char="•"/>
            </a:pPr>
            <a:r>
              <a:rPr lang="en-US" sz="2400">
                <a:solidFill>
                  <a:schemeClr val="accent5">
                    <a:lumMod val="75000"/>
                  </a:schemeClr>
                </a:solidFill>
                <a:latin typeface="Roboto"/>
                <a:ea typeface="Roboto"/>
                <a:cs typeface="Roboto"/>
                <a:hlinkClick r:id="rId5">
                  <a:extLst>
                    <a:ext uri="{A12FA001-AC4F-418D-AE19-62706E023703}">
                      <ahyp:hlinkClr xmlns:ahyp="http://schemas.microsoft.com/office/drawing/2018/hyperlinkcolor" val="tx"/>
                    </a:ext>
                  </a:extLst>
                </a:hlinkClick>
              </a:rPr>
              <a:t>Growing Scouting</a:t>
            </a:r>
            <a:endParaRPr lang="en-US" sz="2400">
              <a:solidFill>
                <a:schemeClr val="accent5">
                  <a:lumMod val="75000"/>
                </a:schemeClr>
              </a:solidFill>
              <a:latin typeface="Roboto"/>
              <a:ea typeface="Roboto"/>
              <a:cs typeface="Roboto"/>
            </a:endParaRPr>
          </a:p>
          <a:p>
            <a:pPr marL="342900" indent="-342900" algn="l">
              <a:buFont typeface="Arial" panose="020B0604020202020204" pitchFamily="34" charset="0"/>
              <a:buChar char="•"/>
            </a:pPr>
            <a:r>
              <a:rPr lang="en-US" sz="2400">
                <a:solidFill>
                  <a:schemeClr val="accent5">
                    <a:lumMod val="75000"/>
                  </a:schemeClr>
                </a:solidFill>
                <a:latin typeface="Roboto"/>
                <a:ea typeface="Roboto"/>
                <a:cs typeface="Roboto"/>
                <a:hlinkClick r:id="rId6">
                  <a:extLst>
                    <a:ext uri="{A12FA001-AC4F-418D-AE19-62706E023703}">
                      <ahyp:hlinkClr xmlns:ahyp="http://schemas.microsoft.com/office/drawing/2018/hyperlinkcolor" val="tx"/>
                    </a:ext>
                  </a:extLst>
                </a:hlinkClick>
              </a:rPr>
              <a:t>Growing Cub Scouting</a:t>
            </a:r>
            <a:endParaRPr lang="en-US" sz="2400">
              <a:solidFill>
                <a:schemeClr val="accent5">
                  <a:lumMod val="75000"/>
                </a:schemeClr>
              </a:solidFill>
              <a:latin typeface="Roboto"/>
              <a:ea typeface="Roboto"/>
              <a:cs typeface="Roboto"/>
            </a:endParaRPr>
          </a:p>
          <a:p>
            <a:pPr marL="342900" indent="-342900" algn="l">
              <a:buFont typeface="Arial" panose="020B0604020202020204" pitchFamily="34" charset="0"/>
              <a:buChar char="•"/>
            </a:pPr>
            <a:r>
              <a:rPr lang="en-US" sz="2400">
                <a:solidFill>
                  <a:schemeClr val="accent5">
                    <a:lumMod val="75000"/>
                  </a:schemeClr>
                </a:solidFill>
                <a:latin typeface="Roboto"/>
                <a:ea typeface="Roboto"/>
                <a:cs typeface="Roboto"/>
                <a:hlinkClick r:id="rId7">
                  <a:extLst>
                    <a:ext uri="{A12FA001-AC4F-418D-AE19-62706E023703}">
                      <ahyp:hlinkClr xmlns:ahyp="http://schemas.microsoft.com/office/drawing/2018/hyperlinkcolor" val="tx"/>
                    </a:ext>
                  </a:extLst>
                </a:hlinkClick>
              </a:rPr>
              <a:t>Preparing for the Renewal Process</a:t>
            </a:r>
            <a:endParaRPr lang="en-US" sz="2400">
              <a:solidFill>
                <a:schemeClr val="accent5">
                  <a:lumMod val="75000"/>
                </a:schemeClr>
              </a:solidFill>
              <a:latin typeface="Roboto"/>
              <a:ea typeface="Roboto"/>
              <a:cs typeface="Roboto"/>
            </a:endParaRPr>
          </a:p>
          <a:p>
            <a:pPr marL="342900" indent="-342900" algn="l">
              <a:buFont typeface="Arial" panose="020B0604020202020204" pitchFamily="34" charset="0"/>
              <a:buChar char="•"/>
            </a:pPr>
            <a:r>
              <a:rPr lang="en-US" sz="2400">
                <a:solidFill>
                  <a:schemeClr val="accent5">
                    <a:lumMod val="75000"/>
                  </a:schemeClr>
                </a:solidFill>
                <a:latin typeface="Roboto"/>
                <a:ea typeface="Roboto"/>
                <a:cs typeface="Roboto"/>
                <a:hlinkClick r:id="rId8">
                  <a:extLst>
                    <a:ext uri="{A12FA001-AC4F-418D-AE19-62706E023703}">
                      <ahyp:hlinkClr xmlns:ahyp="http://schemas.microsoft.com/office/drawing/2018/hyperlinkcolor" val="tx"/>
                    </a:ext>
                  </a:extLst>
                </a:hlinkClick>
              </a:rPr>
              <a:t>Growing Scouting Resources</a:t>
            </a:r>
            <a:r>
              <a:rPr lang="en-US" sz="2400">
                <a:solidFill>
                  <a:schemeClr val="accent5">
                    <a:lumMod val="75000"/>
                  </a:schemeClr>
                </a:solidFill>
                <a:latin typeface="Roboto"/>
                <a:ea typeface="Roboto"/>
                <a:cs typeface="Roboto"/>
              </a:rPr>
              <a:t> </a:t>
            </a:r>
          </a:p>
          <a:p>
            <a:pPr marL="342900" indent="-342900" algn="l">
              <a:buFont typeface="Arial" panose="020B0604020202020204" pitchFamily="34" charset="0"/>
              <a:buChar char="•"/>
            </a:pPr>
            <a:r>
              <a:rPr lang="en-US" sz="2400">
                <a:solidFill>
                  <a:schemeClr val="accent5">
                    <a:lumMod val="75000"/>
                  </a:schemeClr>
                </a:solidFill>
                <a:latin typeface="Roboto"/>
                <a:ea typeface="Roboto"/>
                <a:cs typeface="Roboto"/>
                <a:hlinkClick r:id="rId9">
                  <a:extLst>
                    <a:ext uri="{A12FA001-AC4F-418D-AE19-62706E023703}">
                      <ahyp:hlinkClr xmlns:ahyp="http://schemas.microsoft.com/office/drawing/2018/hyperlinkcolor" val="tx"/>
                    </a:ext>
                  </a:extLst>
                </a:hlinkClick>
              </a:rPr>
              <a:t>Troop Visits for Arrow of Light Scouts</a:t>
            </a:r>
            <a:endParaRPr lang="en-US" sz="2400">
              <a:solidFill>
                <a:schemeClr val="accent5">
                  <a:lumMod val="75000"/>
                </a:schemeClr>
              </a:solidFill>
              <a:latin typeface="Roboto"/>
              <a:ea typeface="Roboto"/>
              <a:cs typeface="Roboto"/>
            </a:endParaRPr>
          </a:p>
          <a:p>
            <a:pPr marL="342900" indent="-342900" algn="l">
              <a:buFont typeface="Arial" panose="020B0604020202020204" pitchFamily="34" charset="0"/>
              <a:buChar char="•"/>
            </a:pPr>
            <a:r>
              <a:rPr lang="en-US" sz="2400">
                <a:solidFill>
                  <a:schemeClr val="accent5">
                    <a:lumMod val="75000"/>
                  </a:schemeClr>
                </a:solidFill>
                <a:latin typeface="Roboto"/>
                <a:ea typeface="Roboto"/>
                <a:cs typeface="Roboto"/>
                <a:hlinkClick r:id="rId10">
                  <a:extLst>
                    <a:ext uri="{A12FA001-AC4F-418D-AE19-62706E023703}">
                      <ahyp:hlinkClr xmlns:ahyp="http://schemas.microsoft.com/office/drawing/2018/hyperlinkcolor" val="tx"/>
                    </a:ext>
                  </a:extLst>
                </a:hlinkClick>
              </a:rPr>
              <a:t>Welcoming and Engaging Families</a:t>
            </a:r>
            <a:endParaRPr lang="en-US" sz="2400">
              <a:solidFill>
                <a:schemeClr val="accent5">
                  <a:lumMod val="75000"/>
                </a:schemeClr>
              </a:solidFill>
              <a:latin typeface="Roboto"/>
              <a:ea typeface="Roboto"/>
              <a:cs typeface="Roboto"/>
            </a:endParaRPr>
          </a:p>
          <a:p>
            <a:endParaRPr lang="en-US"/>
          </a:p>
        </p:txBody>
      </p:sp>
      <p:pic>
        <p:nvPicPr>
          <p:cNvPr id="5" name="Picture 4" descr="A person standing on a pile of rocks&#10;&#10;Description automatically generated">
            <a:extLst>
              <a:ext uri="{FF2B5EF4-FFF2-40B4-BE49-F238E27FC236}">
                <a16:creationId xmlns:a16="http://schemas.microsoft.com/office/drawing/2014/main" id="{49F969FD-EBC3-F9F8-0D3C-9ED2D908C10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25478" y="985181"/>
            <a:ext cx="3294743" cy="5369123"/>
          </a:xfrm>
          <a:prstGeom prst="rect">
            <a:avLst/>
          </a:prstGeom>
          <a:ln>
            <a:solidFill>
              <a:schemeClr val="accent1"/>
            </a:solidFill>
          </a:ln>
        </p:spPr>
      </p:pic>
    </p:spTree>
    <p:extLst>
      <p:ext uri="{BB962C8B-B14F-4D97-AF65-F5344CB8AC3E}">
        <p14:creationId xmlns:p14="http://schemas.microsoft.com/office/powerpoint/2010/main" val="801836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71640-26B5-AEAD-930E-FCBD5B6C1FF7}"/>
              </a:ext>
            </a:extLst>
          </p:cNvPr>
          <p:cNvSpPr>
            <a:spLocks noGrp="1"/>
          </p:cNvSpPr>
          <p:nvPr>
            <p:ph type="title"/>
          </p:nvPr>
        </p:nvSpPr>
        <p:spPr/>
        <p:txBody>
          <a:bodyPr/>
          <a:lstStyle/>
          <a:p>
            <a:r>
              <a:rPr lang="en-US"/>
              <a:t>Breakout Meetings</a:t>
            </a:r>
          </a:p>
        </p:txBody>
      </p:sp>
      <p:pic>
        <p:nvPicPr>
          <p:cNvPr id="4" name="Picture 3" descr="A group of people standing outside&#10;&#10;Description automatically generated">
            <a:extLst>
              <a:ext uri="{FF2B5EF4-FFF2-40B4-BE49-F238E27FC236}">
                <a16:creationId xmlns:a16="http://schemas.microsoft.com/office/drawing/2014/main" id="{3CF10BA2-166F-506C-41A2-CBE53C734D5C}"/>
              </a:ext>
            </a:extLst>
          </p:cNvPr>
          <p:cNvPicPr>
            <a:picLocks noChangeAspect="1"/>
          </p:cNvPicPr>
          <p:nvPr/>
        </p:nvPicPr>
        <p:blipFill>
          <a:blip r:embed="rId3">
            <a:extLst>
              <a:ext uri="{28A0092B-C50C-407E-A947-70E740481C1C}">
                <a14:useLocalDpi xmlns:a14="http://schemas.microsoft.com/office/drawing/2010/main" val="0"/>
              </a:ext>
            </a:extLst>
          </a:blip>
          <a:srcRect l="4348" t="14300" r="13696"/>
          <a:stretch/>
        </p:blipFill>
        <p:spPr>
          <a:xfrm>
            <a:off x="2874182" y="1848192"/>
            <a:ext cx="6443636" cy="3790123"/>
          </a:xfrm>
          <a:prstGeom prst="rect">
            <a:avLst/>
          </a:prstGeom>
          <a:ln>
            <a:solidFill>
              <a:schemeClr val="accent1"/>
            </a:solidFill>
          </a:ln>
        </p:spPr>
      </p:pic>
    </p:spTree>
    <p:extLst>
      <p:ext uri="{BB962C8B-B14F-4D97-AF65-F5344CB8AC3E}">
        <p14:creationId xmlns:p14="http://schemas.microsoft.com/office/powerpoint/2010/main" val="1119875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C7A82-8292-3FC2-E9F1-AFEB9DB7B2BC}"/>
              </a:ext>
            </a:extLst>
          </p:cNvPr>
          <p:cNvSpPr>
            <a:spLocks noGrp="1"/>
          </p:cNvSpPr>
          <p:nvPr>
            <p:ph type="title"/>
          </p:nvPr>
        </p:nvSpPr>
        <p:spPr>
          <a:xfrm>
            <a:off x="492368" y="268257"/>
            <a:ext cx="5305165" cy="599251"/>
          </a:xfrm>
        </p:spPr>
        <p:txBody>
          <a:bodyPr/>
          <a:lstStyle/>
          <a:p>
            <a:r>
              <a:rPr lang="en-US" dirty="0"/>
              <a:t>Activity #1</a:t>
            </a:r>
          </a:p>
        </p:txBody>
      </p:sp>
      <p:pic>
        <p:nvPicPr>
          <p:cNvPr id="4" name="Picture 3">
            <a:extLst>
              <a:ext uri="{FF2B5EF4-FFF2-40B4-BE49-F238E27FC236}">
                <a16:creationId xmlns:a16="http://schemas.microsoft.com/office/drawing/2014/main" id="{2A11343F-6903-D632-ED2A-A7245F83FEE3}"/>
              </a:ext>
            </a:extLst>
          </p:cNvPr>
          <p:cNvPicPr>
            <a:picLocks noChangeAspect="1"/>
          </p:cNvPicPr>
          <p:nvPr/>
        </p:nvPicPr>
        <p:blipFill>
          <a:blip r:embed="rId3"/>
          <a:srcRect l="14286" t="34314" r="54762" b="14865"/>
          <a:stretch/>
        </p:blipFill>
        <p:spPr>
          <a:xfrm>
            <a:off x="2468822" y="1139074"/>
            <a:ext cx="7163876" cy="3865865"/>
          </a:xfrm>
          <a:prstGeom prst="rect">
            <a:avLst/>
          </a:prstGeom>
        </p:spPr>
      </p:pic>
      <p:sp>
        <p:nvSpPr>
          <p:cNvPr id="6" name="TextBox 5">
            <a:extLst>
              <a:ext uri="{FF2B5EF4-FFF2-40B4-BE49-F238E27FC236}">
                <a16:creationId xmlns:a16="http://schemas.microsoft.com/office/drawing/2014/main" id="{9E0A0B3D-A238-6BD5-F50A-EAA9E4CC2B00}"/>
              </a:ext>
            </a:extLst>
          </p:cNvPr>
          <p:cNvSpPr txBox="1"/>
          <p:nvPr/>
        </p:nvSpPr>
        <p:spPr>
          <a:xfrm>
            <a:off x="2559302" y="4864972"/>
            <a:ext cx="6777038" cy="830997"/>
          </a:xfrm>
          <a:prstGeom prst="rect">
            <a:avLst/>
          </a:prstGeom>
          <a:solidFill>
            <a:schemeClr val="accent2"/>
          </a:solidFill>
          <a:ln>
            <a:solidFill>
              <a:schemeClr val="bg2">
                <a:lumMod val="50000"/>
              </a:schemeClr>
            </a:solidFill>
          </a:ln>
        </p:spPr>
        <p:txBody>
          <a:bodyPr wrap="square" rtlCol="0">
            <a:spAutoFit/>
          </a:bodyPr>
          <a:lstStyle/>
          <a:p>
            <a:pPr algn="ctr"/>
            <a:r>
              <a:rPr lang="en-US" sz="2400">
                <a:solidFill>
                  <a:schemeClr val="bg1"/>
                </a:solidFill>
                <a:latin typeface="Arial" panose="020B0604020202020204" pitchFamily="34" charset="0"/>
                <a:cs typeface="Arial" panose="020B0604020202020204" pitchFamily="34" charset="0"/>
              </a:rPr>
              <a:t>Roundtable</a:t>
            </a:r>
          </a:p>
          <a:p>
            <a:pPr algn="ctr"/>
            <a:r>
              <a:rPr lang="en-US" sz="2400">
                <a:solidFill>
                  <a:schemeClr val="bg1"/>
                </a:solidFill>
                <a:latin typeface="Arial" panose="020B0604020202020204" pitchFamily="34" charset="0"/>
                <a:cs typeface="Arial" panose="020B0604020202020204" pitchFamily="34" charset="0"/>
              </a:rPr>
              <a:t>Training  -  Collaboration  -  Networking</a:t>
            </a:r>
          </a:p>
        </p:txBody>
      </p:sp>
      <p:sp>
        <p:nvSpPr>
          <p:cNvPr id="7" name="Rectangle 6">
            <a:extLst>
              <a:ext uri="{FF2B5EF4-FFF2-40B4-BE49-F238E27FC236}">
                <a16:creationId xmlns:a16="http://schemas.microsoft.com/office/drawing/2014/main" id="{17CE348D-9392-E96C-62A4-D41469DB01E0}"/>
              </a:ext>
            </a:extLst>
          </p:cNvPr>
          <p:cNvSpPr/>
          <p:nvPr/>
        </p:nvSpPr>
        <p:spPr>
          <a:xfrm>
            <a:off x="2559302" y="3668981"/>
            <a:ext cx="6777038" cy="204994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4478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C4454-0635-20DE-A081-189DE8677484}"/>
              </a:ext>
            </a:extLst>
          </p:cNvPr>
          <p:cNvSpPr>
            <a:spLocks noGrp="1"/>
          </p:cNvSpPr>
          <p:nvPr>
            <p:ph type="title"/>
          </p:nvPr>
        </p:nvSpPr>
        <p:spPr>
          <a:xfrm>
            <a:off x="234462" y="268257"/>
            <a:ext cx="5563072" cy="595285"/>
          </a:xfrm>
        </p:spPr>
        <p:txBody>
          <a:bodyPr/>
          <a:lstStyle/>
          <a:p>
            <a:r>
              <a:rPr lang="en-US" dirty="0"/>
              <a:t> Activity #1</a:t>
            </a:r>
          </a:p>
        </p:txBody>
      </p:sp>
      <p:sp>
        <p:nvSpPr>
          <p:cNvPr id="3" name="Content Placeholder 2">
            <a:extLst>
              <a:ext uri="{FF2B5EF4-FFF2-40B4-BE49-F238E27FC236}">
                <a16:creationId xmlns:a16="http://schemas.microsoft.com/office/drawing/2014/main" id="{9B09A0DD-E53E-AA93-663D-3BAE443A0B86}"/>
              </a:ext>
            </a:extLst>
          </p:cNvPr>
          <p:cNvSpPr>
            <a:spLocks noGrp="1"/>
          </p:cNvSpPr>
          <p:nvPr>
            <p:ph idx="1"/>
          </p:nvPr>
        </p:nvSpPr>
        <p:spPr>
          <a:xfrm>
            <a:off x="2084334" y="1253331"/>
            <a:ext cx="9091046" cy="4351338"/>
          </a:xfrm>
        </p:spPr>
        <p:txBody>
          <a:bodyPr/>
          <a:lstStyle/>
          <a:p>
            <a:r>
              <a:rPr lang="en-US" sz="3200" b="1"/>
              <a:t>Opening</a:t>
            </a:r>
          </a:p>
          <a:p>
            <a:r>
              <a:rPr lang="en-US" sz="3200" b="1"/>
              <a:t>Safety Moment</a:t>
            </a:r>
          </a:p>
          <a:p>
            <a:r>
              <a:rPr lang="en-US" sz="3200" b="1"/>
              <a:t>Membership Moment</a:t>
            </a:r>
          </a:p>
          <a:p>
            <a:r>
              <a:rPr lang="en-US" sz="3200" b="1"/>
              <a:t>Hot Topic</a:t>
            </a:r>
          </a:p>
          <a:p>
            <a:r>
              <a:rPr lang="en-US" sz="3200" b="1"/>
              <a:t>Breakout Sessions</a:t>
            </a:r>
          </a:p>
          <a:p>
            <a:pPr lvl="1"/>
            <a:r>
              <a:rPr lang="en-US" sz="3200" b="1"/>
              <a:t>Cub Scouts</a:t>
            </a:r>
          </a:p>
          <a:p>
            <a:pPr lvl="1"/>
            <a:r>
              <a:rPr lang="en-US" sz="3200" b="1"/>
              <a:t>Scouts BSA</a:t>
            </a:r>
          </a:p>
          <a:p>
            <a:pPr lvl="1"/>
            <a:r>
              <a:rPr lang="en-US" sz="3200" b="1"/>
              <a:t>?</a:t>
            </a:r>
          </a:p>
          <a:p>
            <a:pPr lvl="1"/>
            <a:endParaRPr lang="en-US" sz="3200"/>
          </a:p>
          <a:p>
            <a:pPr lvl="1"/>
            <a:endParaRPr lang="en-US"/>
          </a:p>
        </p:txBody>
      </p:sp>
    </p:spTree>
    <p:extLst>
      <p:ext uri="{BB962C8B-B14F-4D97-AF65-F5344CB8AC3E}">
        <p14:creationId xmlns:p14="http://schemas.microsoft.com/office/powerpoint/2010/main" val="3615867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F61DE-42FC-57DC-1C4B-32D23A282900}"/>
              </a:ext>
            </a:extLst>
          </p:cNvPr>
          <p:cNvSpPr>
            <a:spLocks noGrp="1"/>
          </p:cNvSpPr>
          <p:nvPr>
            <p:ph type="title"/>
          </p:nvPr>
        </p:nvSpPr>
        <p:spPr/>
        <p:txBody>
          <a:bodyPr/>
          <a:lstStyle/>
          <a:p>
            <a:r>
              <a:rPr lang="en-US" dirty="0"/>
              <a:t>Activity #2</a:t>
            </a:r>
          </a:p>
        </p:txBody>
      </p:sp>
      <p:pic>
        <p:nvPicPr>
          <p:cNvPr id="1026" name="Picture 2" descr="Flat vector illustration of group of people doing group discussion ...">
            <a:extLst>
              <a:ext uri="{FF2B5EF4-FFF2-40B4-BE49-F238E27FC236}">
                <a16:creationId xmlns:a16="http://schemas.microsoft.com/office/drawing/2014/main" id="{5131F3CE-CA88-A653-6271-A0FBEDF5CC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0796" y="1430216"/>
            <a:ext cx="7652879" cy="4591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088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90910-CCAE-886A-0C42-E6E6DB2353C5}"/>
              </a:ext>
            </a:extLst>
          </p:cNvPr>
          <p:cNvSpPr>
            <a:spLocks noGrp="1"/>
          </p:cNvSpPr>
          <p:nvPr>
            <p:ph type="title"/>
          </p:nvPr>
        </p:nvSpPr>
        <p:spPr/>
        <p:txBody>
          <a:bodyPr/>
          <a:lstStyle/>
          <a:p>
            <a:r>
              <a:rPr lang="en-US"/>
              <a:t>Focus On Impact</a:t>
            </a:r>
          </a:p>
        </p:txBody>
      </p:sp>
      <p:pic>
        <p:nvPicPr>
          <p:cNvPr id="5" name="Content Placeholder 4" descr="A group of people standing next to each other&#10;&#10;AI-generated content may be incorrect.">
            <a:extLst>
              <a:ext uri="{FF2B5EF4-FFF2-40B4-BE49-F238E27FC236}">
                <a16:creationId xmlns:a16="http://schemas.microsoft.com/office/drawing/2014/main" id="{BD049B1B-FAAB-CE49-F52A-724DF3B3CB7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11617" b="20807"/>
          <a:stretch/>
        </p:blipFill>
        <p:spPr>
          <a:xfrm>
            <a:off x="4205514" y="911897"/>
            <a:ext cx="3780971" cy="5677846"/>
          </a:xfrm>
          <a:ln>
            <a:solidFill>
              <a:schemeClr val="accent1"/>
            </a:solidFill>
          </a:ln>
        </p:spPr>
      </p:pic>
    </p:spTree>
    <p:extLst>
      <p:ext uri="{BB962C8B-B14F-4D97-AF65-F5344CB8AC3E}">
        <p14:creationId xmlns:p14="http://schemas.microsoft.com/office/powerpoint/2010/main" val="88732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Course Objectives</a:t>
            </a:r>
          </a:p>
        </p:txBody>
      </p:sp>
      <p:sp>
        <p:nvSpPr>
          <p:cNvPr id="3" name="Content Placeholder 2"/>
          <p:cNvSpPr>
            <a:spLocks noGrp="1"/>
          </p:cNvSpPr>
          <p:nvPr>
            <p:ph idx="1"/>
          </p:nvPr>
        </p:nvSpPr>
        <p:spPr>
          <a:xfrm>
            <a:off x="1938046" y="1466253"/>
            <a:ext cx="7886700" cy="4351338"/>
          </a:xfrm>
        </p:spPr>
        <p:txBody>
          <a:bodyPr vert="horz" lIns="91440" tIns="45720" rIns="91440" bIns="45720" rtlCol="0" anchor="t">
            <a:noAutofit/>
          </a:bodyPr>
          <a:lstStyle/>
          <a:p>
            <a:pPr marL="0" indent="0">
              <a:buNone/>
            </a:pPr>
            <a:r>
              <a:rPr lang="en-US" sz="3200" b="1"/>
              <a:t>At the end of this training, a commissioner will be able to:</a:t>
            </a:r>
          </a:p>
          <a:p>
            <a:pPr marL="0" indent="0">
              <a:buNone/>
            </a:pPr>
            <a:endParaRPr lang="en-US" sz="1600"/>
          </a:p>
          <a:p>
            <a:r>
              <a:rPr lang="en-US" b="1"/>
              <a:t>Understand</a:t>
            </a:r>
            <a:r>
              <a:rPr lang="en-US"/>
              <a:t> the purposes of roundtable and unit service</a:t>
            </a:r>
          </a:p>
          <a:p>
            <a:r>
              <a:rPr lang="en-US" b="1">
                <a:ea typeface="Calibri"/>
                <a:cs typeface="Calibri"/>
              </a:rPr>
              <a:t>Review</a:t>
            </a:r>
            <a:r>
              <a:rPr lang="en-US">
                <a:ea typeface="Calibri"/>
                <a:cs typeface="Calibri"/>
              </a:rPr>
              <a:t> job descriptions for commissioner roles</a:t>
            </a:r>
            <a:endParaRPr lang="en-US"/>
          </a:p>
          <a:p>
            <a:r>
              <a:rPr lang="en-US" b="1"/>
              <a:t>Learn</a:t>
            </a:r>
            <a:r>
              <a:rPr lang="en-US"/>
              <a:t> how to tailor roundtable to serve current unit needs</a:t>
            </a:r>
            <a:endParaRPr lang="en-US">
              <a:ea typeface="Calibri"/>
              <a:cs typeface="Calibri"/>
            </a:endParaRPr>
          </a:p>
          <a:p>
            <a:r>
              <a:rPr lang="en-US" b="1"/>
              <a:t>Workshop:</a:t>
            </a:r>
            <a:r>
              <a:rPr lang="en-US"/>
              <a:t> Using the recommended roundtable planning material, develop a three-month roundtable plan</a:t>
            </a:r>
          </a:p>
        </p:txBody>
      </p:sp>
    </p:spTree>
    <p:extLst>
      <p:ext uri="{BB962C8B-B14F-4D97-AF65-F5344CB8AC3E}">
        <p14:creationId xmlns:p14="http://schemas.microsoft.com/office/powerpoint/2010/main" val="1424341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59C2C-EDD2-A9B4-B1E3-DDCC9B7E85FF}"/>
              </a:ext>
            </a:extLst>
          </p:cNvPr>
          <p:cNvSpPr>
            <a:spLocks noGrp="1"/>
          </p:cNvSpPr>
          <p:nvPr>
            <p:ph type="title"/>
          </p:nvPr>
        </p:nvSpPr>
        <p:spPr/>
        <p:txBody>
          <a:bodyPr/>
          <a:lstStyle/>
          <a:p>
            <a:r>
              <a:rPr lang="en-US" dirty="0"/>
              <a:t>Building Bridges</a:t>
            </a:r>
          </a:p>
        </p:txBody>
      </p:sp>
      <p:pic>
        <p:nvPicPr>
          <p:cNvPr id="1026" name="Picture 2">
            <a:extLst>
              <a:ext uri="{FF2B5EF4-FFF2-40B4-BE49-F238E27FC236}">
                <a16:creationId xmlns:a16="http://schemas.microsoft.com/office/drawing/2014/main" id="{25401F7C-FE96-EC23-AA79-1E878E77084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107444" y="1499054"/>
            <a:ext cx="5977112" cy="435133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978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DB8C1-B57A-4BAF-A996-D510ABBAFC52}"/>
              </a:ext>
            </a:extLst>
          </p:cNvPr>
          <p:cNvSpPr>
            <a:spLocks noGrp="1"/>
          </p:cNvSpPr>
          <p:nvPr>
            <p:ph type="title"/>
          </p:nvPr>
        </p:nvSpPr>
        <p:spPr/>
        <p:txBody>
          <a:bodyPr/>
          <a:lstStyle/>
          <a:p>
            <a:r>
              <a:rPr lang="en-US"/>
              <a:t>Summary</a:t>
            </a:r>
          </a:p>
        </p:txBody>
      </p:sp>
      <p:sp>
        <p:nvSpPr>
          <p:cNvPr id="3" name="Content Placeholder 2">
            <a:extLst>
              <a:ext uri="{FF2B5EF4-FFF2-40B4-BE49-F238E27FC236}">
                <a16:creationId xmlns:a16="http://schemas.microsoft.com/office/drawing/2014/main" id="{318A5D9F-C6BA-4FAC-A97B-0F7B1FAAFA1D}"/>
              </a:ext>
            </a:extLst>
          </p:cNvPr>
          <p:cNvSpPr>
            <a:spLocks noGrp="1"/>
          </p:cNvSpPr>
          <p:nvPr>
            <p:ph idx="1"/>
          </p:nvPr>
        </p:nvSpPr>
        <p:spPr>
          <a:xfrm>
            <a:off x="686159" y="1485486"/>
            <a:ext cx="10704662" cy="4878382"/>
          </a:xfrm>
        </p:spPr>
        <p:txBody>
          <a:bodyPr vert="horz" lIns="91440" tIns="45720" rIns="91440" bIns="45720" rtlCol="0" anchor="t">
            <a:normAutofit/>
          </a:bodyPr>
          <a:lstStyle/>
          <a:p>
            <a:r>
              <a:rPr lang="en-US" sz="3200" b="1" dirty="0"/>
              <a:t>Understand</a:t>
            </a:r>
            <a:r>
              <a:rPr lang="en-US" sz="3200" dirty="0"/>
              <a:t> the purposes of roundtable and unit service</a:t>
            </a:r>
            <a:endParaRPr lang="en-US" sz="3200" dirty="0">
              <a:ea typeface="Calibri"/>
              <a:cs typeface="Calibri"/>
            </a:endParaRPr>
          </a:p>
          <a:p>
            <a:r>
              <a:rPr lang="en-US" sz="3200" b="1" dirty="0"/>
              <a:t>Reviewed</a:t>
            </a:r>
            <a:r>
              <a:rPr lang="en-US" sz="3200" dirty="0"/>
              <a:t> job descriptions for commissioner roles</a:t>
            </a:r>
            <a:endParaRPr lang="en-US" sz="3200" dirty="0">
              <a:ea typeface="Calibri"/>
              <a:cs typeface="Calibri"/>
            </a:endParaRPr>
          </a:p>
          <a:p>
            <a:r>
              <a:rPr lang="en-US" sz="3200" b="1" dirty="0"/>
              <a:t>Learned</a:t>
            </a:r>
            <a:r>
              <a:rPr lang="en-US" sz="3200" dirty="0"/>
              <a:t> how to tailor roundtable to a district’s needs</a:t>
            </a:r>
            <a:endParaRPr lang="en-US" sz="3200" dirty="0">
              <a:ea typeface="Calibri"/>
              <a:cs typeface="Calibri"/>
            </a:endParaRPr>
          </a:p>
          <a:p>
            <a:r>
              <a:rPr lang="en-US" sz="3200" b="1" dirty="0"/>
              <a:t>Workshop:</a:t>
            </a:r>
            <a:r>
              <a:rPr lang="en-US" sz="3200" dirty="0"/>
              <a:t> Used the recommended roundtable planning material, developed a three-month roundtable plan</a:t>
            </a:r>
            <a:endParaRPr lang="en-US" sz="3200" dirty="0">
              <a:ea typeface="Calibri"/>
              <a:cs typeface="Calibri"/>
            </a:endParaRPr>
          </a:p>
          <a:p>
            <a:endParaRPr lang="en-US" dirty="0"/>
          </a:p>
          <a:p>
            <a:pPr marL="0" indent="0">
              <a:buNone/>
            </a:pPr>
            <a:r>
              <a:rPr lang="en-US" dirty="0"/>
              <a:t>			</a:t>
            </a:r>
          </a:p>
        </p:txBody>
      </p:sp>
    </p:spTree>
    <p:extLst>
      <p:ext uri="{BB962C8B-B14F-4D97-AF65-F5344CB8AC3E}">
        <p14:creationId xmlns:p14="http://schemas.microsoft.com/office/powerpoint/2010/main" val="505012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21C38B31-998F-45CC-9628-189F2B4A34D3}"/>
              </a:ext>
            </a:extLst>
          </p:cNvPr>
          <p:cNvSpPr/>
          <p:nvPr/>
        </p:nvSpPr>
        <p:spPr>
          <a:xfrm>
            <a:off x="3905973" y="1853424"/>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a:solidFill>
                  <a:schemeClr val="dk1"/>
                </a:solidFill>
                <a:latin typeface="Calibri"/>
                <a:ea typeface="Calibri"/>
                <a:cs typeface="Calibri"/>
                <a:sym typeface="Calibri"/>
              </a:rPr>
              <a:t>Questions?</a:t>
            </a:r>
            <a:endParaRPr/>
          </a:p>
          <a:p>
            <a:pPr algn="ctr">
              <a:spcBef>
                <a:spcPts val="960"/>
              </a:spcBef>
              <a:buClr>
                <a:schemeClr val="accent1"/>
              </a:buClr>
              <a:buSzPts val="3600"/>
            </a:pPr>
            <a:r>
              <a:rPr lang="en-US" sz="4800" b="1">
                <a:solidFill>
                  <a:schemeClr val="dk1"/>
                </a:solidFill>
                <a:latin typeface="Calibri"/>
                <a:ea typeface="Calibri"/>
                <a:cs typeface="Calibri"/>
                <a:sym typeface="Calibri"/>
              </a:rPr>
              <a:t>Comments!</a:t>
            </a:r>
            <a:endParaRPr/>
          </a:p>
        </p:txBody>
      </p:sp>
      <p:pic>
        <p:nvPicPr>
          <p:cNvPr id="8" name="Google Shape;225;p21">
            <a:extLst>
              <a:ext uri="{FF2B5EF4-FFF2-40B4-BE49-F238E27FC236}">
                <a16:creationId xmlns:a16="http://schemas.microsoft.com/office/drawing/2014/main" id="{E517ACCF-DC7B-40A6-AF33-06913EC79C33}"/>
              </a:ext>
            </a:extLst>
          </p:cNvPr>
          <p:cNvPicPr preferRelativeResize="0"/>
          <p:nvPr/>
        </p:nvPicPr>
        <p:blipFill rotWithShape="1">
          <a:blip r:embed="rId3">
            <a:alphaModFix/>
          </a:blip>
          <a:srcRect/>
          <a:stretch/>
        </p:blipFill>
        <p:spPr>
          <a:xfrm>
            <a:off x="4016218" y="3969400"/>
            <a:ext cx="4157832" cy="1725318"/>
          </a:xfrm>
          <a:prstGeom prst="rect">
            <a:avLst/>
          </a:prstGeom>
          <a:noFill/>
          <a:ln>
            <a:noFill/>
          </a:ln>
        </p:spPr>
      </p:pic>
    </p:spTree>
    <p:extLst>
      <p:ext uri="{BB962C8B-B14F-4D97-AF65-F5344CB8AC3E}">
        <p14:creationId xmlns:p14="http://schemas.microsoft.com/office/powerpoint/2010/main" val="2876635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2FD3C-635D-42A7-30E4-34533209A268}"/>
              </a:ext>
            </a:extLst>
          </p:cNvPr>
          <p:cNvSpPr>
            <a:spLocks noGrp="1"/>
          </p:cNvSpPr>
          <p:nvPr>
            <p:ph type="title"/>
          </p:nvPr>
        </p:nvSpPr>
        <p:spPr/>
        <p:txBody>
          <a:bodyPr/>
          <a:lstStyle/>
          <a:p>
            <a:r>
              <a:rPr lang="en-US"/>
              <a:t>What is Unit Service?</a:t>
            </a:r>
          </a:p>
        </p:txBody>
      </p:sp>
      <p:pic>
        <p:nvPicPr>
          <p:cNvPr id="9" name="Picture 8" descr="A row of wooden signs on grass&#10;&#10;AI-generated content may be incorrect.">
            <a:extLst>
              <a:ext uri="{FF2B5EF4-FFF2-40B4-BE49-F238E27FC236}">
                <a16:creationId xmlns:a16="http://schemas.microsoft.com/office/drawing/2014/main" id="{7BDA63E1-5F39-13C7-0333-D10D9E05C0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7474" y="1677581"/>
            <a:ext cx="7357052" cy="4134273"/>
          </a:xfrm>
          <a:prstGeom prst="rect">
            <a:avLst/>
          </a:prstGeom>
          <a:ln>
            <a:solidFill>
              <a:schemeClr val="accent1"/>
            </a:solidFill>
          </a:ln>
        </p:spPr>
      </p:pic>
    </p:spTree>
    <p:extLst>
      <p:ext uri="{BB962C8B-B14F-4D97-AF65-F5344CB8AC3E}">
        <p14:creationId xmlns:p14="http://schemas.microsoft.com/office/powerpoint/2010/main" val="3105036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58DFB-4396-4834-9CA7-B6B32CA7C58D}"/>
              </a:ext>
            </a:extLst>
          </p:cNvPr>
          <p:cNvSpPr>
            <a:spLocks noGrp="1"/>
          </p:cNvSpPr>
          <p:nvPr>
            <p:ph type="title"/>
          </p:nvPr>
        </p:nvSpPr>
        <p:spPr/>
        <p:txBody>
          <a:bodyPr/>
          <a:lstStyle/>
          <a:p>
            <a:r>
              <a:rPr lang="en-US"/>
              <a:t>What is Unit Service?</a:t>
            </a:r>
          </a:p>
        </p:txBody>
      </p:sp>
      <p:pic>
        <p:nvPicPr>
          <p:cNvPr id="5" name="Picture 4">
            <a:extLst>
              <a:ext uri="{FF2B5EF4-FFF2-40B4-BE49-F238E27FC236}">
                <a16:creationId xmlns:a16="http://schemas.microsoft.com/office/drawing/2014/main" id="{994C97B4-2CB7-7369-6AA6-7F963FB4AD24}"/>
              </a:ext>
            </a:extLst>
          </p:cNvPr>
          <p:cNvPicPr>
            <a:picLocks noChangeAspect="1"/>
          </p:cNvPicPr>
          <p:nvPr/>
        </p:nvPicPr>
        <p:blipFill>
          <a:blip r:embed="rId3"/>
          <a:srcRect l="14286" t="28146" r="54762" b="14865"/>
          <a:stretch/>
        </p:blipFill>
        <p:spPr>
          <a:xfrm>
            <a:off x="2700869" y="1563399"/>
            <a:ext cx="6790262" cy="4108981"/>
          </a:xfrm>
          <a:prstGeom prst="rect">
            <a:avLst/>
          </a:prstGeom>
        </p:spPr>
      </p:pic>
      <p:sp>
        <p:nvSpPr>
          <p:cNvPr id="3" name="Rectangle 2">
            <a:extLst>
              <a:ext uri="{FF2B5EF4-FFF2-40B4-BE49-F238E27FC236}">
                <a16:creationId xmlns:a16="http://schemas.microsoft.com/office/drawing/2014/main" id="{8F6DCE32-646B-8166-38AA-0F3E1C602E76}"/>
              </a:ext>
            </a:extLst>
          </p:cNvPr>
          <p:cNvSpPr/>
          <p:nvPr/>
        </p:nvSpPr>
        <p:spPr>
          <a:xfrm>
            <a:off x="3970421" y="1564105"/>
            <a:ext cx="3922295" cy="3850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220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8DEBE-1374-3274-8B19-A77D66B71109}"/>
              </a:ext>
            </a:extLst>
          </p:cNvPr>
          <p:cNvSpPr>
            <a:spLocks noGrp="1"/>
          </p:cNvSpPr>
          <p:nvPr>
            <p:ph type="title"/>
          </p:nvPr>
        </p:nvSpPr>
        <p:spPr/>
        <p:txBody>
          <a:bodyPr/>
          <a:lstStyle/>
          <a:p>
            <a:r>
              <a:rPr lang="en-US"/>
              <a:t>Purposes of Roundtable</a:t>
            </a:r>
          </a:p>
        </p:txBody>
      </p:sp>
      <p:pic>
        <p:nvPicPr>
          <p:cNvPr id="5" name="Picture 4" descr="A round logo with a gold and blue design&#10;&#10;AI-generated content may be incorrect.">
            <a:extLst>
              <a:ext uri="{FF2B5EF4-FFF2-40B4-BE49-F238E27FC236}">
                <a16:creationId xmlns:a16="http://schemas.microsoft.com/office/drawing/2014/main" id="{F268F94A-86EA-3C11-5283-C3108036C4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6156" y="1629156"/>
            <a:ext cx="3599688" cy="3599688"/>
          </a:xfrm>
          <a:prstGeom prst="rect">
            <a:avLst/>
          </a:prstGeom>
        </p:spPr>
      </p:pic>
    </p:spTree>
    <p:extLst>
      <p:ext uri="{BB962C8B-B14F-4D97-AF65-F5344CB8AC3E}">
        <p14:creationId xmlns:p14="http://schemas.microsoft.com/office/powerpoint/2010/main" val="313285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7860E-9CA8-4759-9484-06F111CAF782}"/>
              </a:ext>
            </a:extLst>
          </p:cNvPr>
          <p:cNvSpPr>
            <a:spLocks noGrp="1"/>
          </p:cNvSpPr>
          <p:nvPr>
            <p:ph type="title"/>
          </p:nvPr>
        </p:nvSpPr>
        <p:spPr>
          <a:xfrm>
            <a:off x="0" y="401608"/>
            <a:ext cx="5797534" cy="595285"/>
          </a:xfrm>
        </p:spPr>
        <p:txBody>
          <a:bodyPr/>
          <a:lstStyle/>
          <a:p>
            <a:r>
              <a:rPr lang="en-US"/>
              <a:t>Roundtable and Unit Service</a:t>
            </a:r>
          </a:p>
        </p:txBody>
      </p:sp>
      <p:pic>
        <p:nvPicPr>
          <p:cNvPr id="5" name="Picture 4">
            <a:extLst>
              <a:ext uri="{FF2B5EF4-FFF2-40B4-BE49-F238E27FC236}">
                <a16:creationId xmlns:a16="http://schemas.microsoft.com/office/drawing/2014/main" id="{C7AFD595-FBA8-3A73-0704-3178CB755923}"/>
              </a:ext>
            </a:extLst>
          </p:cNvPr>
          <p:cNvPicPr>
            <a:picLocks noChangeAspect="1"/>
          </p:cNvPicPr>
          <p:nvPr/>
        </p:nvPicPr>
        <p:blipFill>
          <a:blip r:embed="rId3"/>
          <a:srcRect l="18730" t="28147" r="51270" b="27904"/>
          <a:stretch/>
        </p:blipFill>
        <p:spPr>
          <a:xfrm>
            <a:off x="2458043" y="1816925"/>
            <a:ext cx="7275914" cy="3503221"/>
          </a:xfrm>
          <a:prstGeom prst="rect">
            <a:avLst/>
          </a:prstGeom>
        </p:spPr>
      </p:pic>
      <p:sp>
        <p:nvSpPr>
          <p:cNvPr id="6" name="Rectangle 5">
            <a:extLst>
              <a:ext uri="{FF2B5EF4-FFF2-40B4-BE49-F238E27FC236}">
                <a16:creationId xmlns:a16="http://schemas.microsoft.com/office/drawing/2014/main" id="{A233B60D-70B6-85B9-7A67-DECB803CF262}"/>
              </a:ext>
            </a:extLst>
          </p:cNvPr>
          <p:cNvSpPr/>
          <p:nvPr/>
        </p:nvSpPr>
        <p:spPr>
          <a:xfrm>
            <a:off x="2152651" y="5320146"/>
            <a:ext cx="562841" cy="54096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5696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48B6B-791D-DCC7-FE64-C290DDDBE6F4}"/>
              </a:ext>
            </a:extLst>
          </p:cNvPr>
          <p:cNvSpPr>
            <a:spLocks noGrp="1"/>
          </p:cNvSpPr>
          <p:nvPr>
            <p:ph type="title"/>
          </p:nvPr>
        </p:nvSpPr>
        <p:spPr>
          <a:xfrm>
            <a:off x="0" y="184281"/>
            <a:ext cx="6690049" cy="1149997"/>
          </a:xfrm>
        </p:spPr>
        <p:txBody>
          <a:bodyPr/>
          <a:lstStyle/>
          <a:p>
            <a:r>
              <a:rPr lang="en-US" b="1"/>
              <a:t>Assistant Council </a:t>
            </a:r>
            <a:br>
              <a:rPr lang="en-US" b="1"/>
            </a:br>
            <a:r>
              <a:rPr lang="en-US" b="1"/>
              <a:t>Commissioner for Roundtables</a:t>
            </a:r>
            <a:endParaRPr lang="en-US"/>
          </a:p>
        </p:txBody>
      </p:sp>
      <p:sp>
        <p:nvSpPr>
          <p:cNvPr id="3" name="Content Placeholder 2">
            <a:extLst>
              <a:ext uri="{FF2B5EF4-FFF2-40B4-BE49-F238E27FC236}">
                <a16:creationId xmlns:a16="http://schemas.microsoft.com/office/drawing/2014/main" id="{02E20AE4-237B-7326-1228-CACAC977F2DA}"/>
              </a:ext>
            </a:extLst>
          </p:cNvPr>
          <p:cNvSpPr>
            <a:spLocks noGrp="1"/>
          </p:cNvSpPr>
          <p:nvPr>
            <p:ph idx="1"/>
          </p:nvPr>
        </p:nvSpPr>
        <p:spPr>
          <a:xfrm>
            <a:off x="2940424" y="1825625"/>
            <a:ext cx="8413376" cy="4351338"/>
          </a:xfrm>
        </p:spPr>
        <p:txBody>
          <a:bodyPr vert="horz" lIns="91440" tIns="45720" rIns="91440" bIns="45720" rtlCol="0" anchor="t">
            <a:normAutofit/>
          </a:bodyPr>
          <a:lstStyle/>
          <a:p>
            <a:r>
              <a:rPr lang="en-US" sz="3200" b="1" dirty="0"/>
              <a:t>Attend and promote roundtable</a:t>
            </a:r>
          </a:p>
          <a:p>
            <a:r>
              <a:rPr lang="en-US" sz="3200" b="1" dirty="0"/>
              <a:t>Recruit roundtable commissioners</a:t>
            </a:r>
          </a:p>
          <a:p>
            <a:r>
              <a:rPr lang="en-US" sz="3200" b="1" dirty="0"/>
              <a:t>Ensure roundtables are effective</a:t>
            </a:r>
          </a:p>
          <a:p>
            <a:r>
              <a:rPr lang="en-US" sz="3200" b="1" dirty="0"/>
              <a:t>Provide/promote training</a:t>
            </a:r>
          </a:p>
          <a:p>
            <a:r>
              <a:rPr lang="en-US" sz="3200" b="1" dirty="0"/>
              <a:t>Advocate the use of technology </a:t>
            </a:r>
            <a:endParaRPr lang="en-US" sz="3200" b="1" dirty="0">
              <a:ea typeface="Calibri"/>
              <a:cs typeface="Calibri"/>
            </a:endParaRPr>
          </a:p>
          <a:p>
            <a:r>
              <a:rPr lang="en-US" sz="3200" b="1" dirty="0"/>
              <a:t>Share Scouting America news and updates</a:t>
            </a:r>
          </a:p>
          <a:p>
            <a:endParaRPr lang="en-US" dirty="0"/>
          </a:p>
        </p:txBody>
      </p:sp>
    </p:spTree>
    <p:extLst>
      <p:ext uri="{BB962C8B-B14F-4D97-AF65-F5344CB8AC3E}">
        <p14:creationId xmlns:p14="http://schemas.microsoft.com/office/powerpoint/2010/main" val="2203455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9238-01F9-5E61-A508-214670B26FFD}"/>
              </a:ext>
            </a:extLst>
          </p:cNvPr>
          <p:cNvSpPr>
            <a:spLocks noGrp="1"/>
          </p:cNvSpPr>
          <p:nvPr>
            <p:ph type="title"/>
          </p:nvPr>
        </p:nvSpPr>
        <p:spPr>
          <a:xfrm>
            <a:off x="0" y="64051"/>
            <a:ext cx="6096000" cy="1233972"/>
          </a:xfrm>
        </p:spPr>
        <p:txBody>
          <a:bodyPr/>
          <a:lstStyle/>
          <a:p>
            <a:r>
              <a:rPr lang="en-US" b="1"/>
              <a:t>Assistant District Commissioner for Roundtables</a:t>
            </a:r>
            <a:endParaRPr lang="en-US"/>
          </a:p>
        </p:txBody>
      </p:sp>
      <p:sp>
        <p:nvSpPr>
          <p:cNvPr id="3" name="Content Placeholder 2">
            <a:extLst>
              <a:ext uri="{FF2B5EF4-FFF2-40B4-BE49-F238E27FC236}">
                <a16:creationId xmlns:a16="http://schemas.microsoft.com/office/drawing/2014/main" id="{208A543C-60D9-DD6D-C331-5D8A35DA293C}"/>
              </a:ext>
            </a:extLst>
          </p:cNvPr>
          <p:cNvSpPr>
            <a:spLocks noGrp="1"/>
          </p:cNvSpPr>
          <p:nvPr>
            <p:ph idx="1"/>
          </p:nvPr>
        </p:nvSpPr>
        <p:spPr>
          <a:xfrm>
            <a:off x="2599764" y="1689315"/>
            <a:ext cx="8754035" cy="4487648"/>
          </a:xfrm>
        </p:spPr>
        <p:txBody>
          <a:bodyPr vert="horz" lIns="91440" tIns="45720" rIns="91440" bIns="45720" rtlCol="0" anchor="t">
            <a:normAutofit fontScale="77500" lnSpcReduction="20000"/>
          </a:bodyPr>
          <a:lstStyle/>
          <a:p>
            <a:r>
              <a:rPr lang="en-US" sz="3500" b="1" dirty="0"/>
              <a:t>Attend and promote roundtable</a:t>
            </a:r>
          </a:p>
          <a:p>
            <a:r>
              <a:rPr lang="en-US" sz="3500" b="1" dirty="0"/>
              <a:t>Recruit roundtable commissioners </a:t>
            </a:r>
            <a:endParaRPr lang="en-US" sz="3500" b="1" dirty="0">
              <a:ea typeface="Calibri"/>
              <a:cs typeface="Calibri"/>
            </a:endParaRPr>
          </a:p>
          <a:p>
            <a:r>
              <a:rPr lang="en-US" sz="3500" b="1" dirty="0"/>
              <a:t>Ensure that roundtable commissioners are trained for their positions </a:t>
            </a:r>
          </a:p>
          <a:p>
            <a:r>
              <a:rPr lang="en-US" sz="3500" b="1" dirty="0"/>
              <a:t>Collaborate with the district commissioner and roundtable commissioner</a:t>
            </a:r>
            <a:endParaRPr lang="en-US" sz="3500" b="1" dirty="0">
              <a:ea typeface="Calibri"/>
              <a:cs typeface="Calibri"/>
            </a:endParaRPr>
          </a:p>
          <a:p>
            <a:r>
              <a:rPr lang="en-US" sz="3500" b="1" dirty="0"/>
              <a:t>Ensure roundtable commissioners participate in the council planning and follow-up trainings</a:t>
            </a:r>
          </a:p>
          <a:p>
            <a:r>
              <a:rPr lang="en-US" sz="3500" b="1" dirty="0"/>
              <a:t>Advocate the use of technology </a:t>
            </a:r>
          </a:p>
          <a:p>
            <a:r>
              <a:rPr lang="en-US" sz="3500" b="1" dirty="0"/>
              <a:t>Where appropriate, serve as the roundtable moderator </a:t>
            </a:r>
          </a:p>
          <a:p>
            <a:r>
              <a:rPr lang="en-US" sz="3500" b="1" dirty="0"/>
              <a:t>Share Scouting America news and updates</a:t>
            </a:r>
          </a:p>
          <a:p>
            <a:endParaRPr lang="en-US" dirty="0"/>
          </a:p>
        </p:txBody>
      </p:sp>
    </p:spTree>
    <p:extLst>
      <p:ext uri="{BB962C8B-B14F-4D97-AF65-F5344CB8AC3E}">
        <p14:creationId xmlns:p14="http://schemas.microsoft.com/office/powerpoint/2010/main" val="3346489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D05A0-D760-F0C3-B198-F41F75773B10}"/>
              </a:ext>
            </a:extLst>
          </p:cNvPr>
          <p:cNvSpPr>
            <a:spLocks noGrp="1"/>
          </p:cNvSpPr>
          <p:nvPr>
            <p:ph type="title"/>
          </p:nvPr>
        </p:nvSpPr>
        <p:spPr/>
        <p:txBody>
          <a:bodyPr/>
          <a:lstStyle/>
          <a:p>
            <a:r>
              <a:rPr lang="en-US" b="1"/>
              <a:t>Roundtable Commissioner</a:t>
            </a:r>
            <a:endParaRPr lang="en-US"/>
          </a:p>
        </p:txBody>
      </p:sp>
      <p:sp>
        <p:nvSpPr>
          <p:cNvPr id="3" name="Content Placeholder 2">
            <a:extLst>
              <a:ext uri="{FF2B5EF4-FFF2-40B4-BE49-F238E27FC236}">
                <a16:creationId xmlns:a16="http://schemas.microsoft.com/office/drawing/2014/main" id="{9824814C-5ECB-3727-DE6C-EBD45F6C225E}"/>
              </a:ext>
            </a:extLst>
          </p:cNvPr>
          <p:cNvSpPr>
            <a:spLocks noGrp="1"/>
          </p:cNvSpPr>
          <p:nvPr>
            <p:ph idx="1"/>
          </p:nvPr>
        </p:nvSpPr>
        <p:spPr>
          <a:xfrm>
            <a:off x="886580" y="1637590"/>
            <a:ext cx="8278283" cy="4422552"/>
          </a:xfrm>
        </p:spPr>
        <p:txBody>
          <a:bodyPr vert="horz" lIns="91440" tIns="45720" rIns="91440" bIns="45720" rtlCol="0" anchor="t">
            <a:normAutofit fontScale="92500" lnSpcReduction="10000"/>
          </a:bodyPr>
          <a:lstStyle/>
          <a:p>
            <a:r>
              <a:rPr lang="en-US" sz="3200" b="1" dirty="0"/>
              <a:t>Conduct quality roundtables</a:t>
            </a:r>
            <a:endParaRPr lang="en-US" sz="3200" b="1" strike="sngStrike" dirty="0">
              <a:ea typeface="Calibri"/>
              <a:cs typeface="Calibri"/>
            </a:endParaRPr>
          </a:p>
          <a:p>
            <a:r>
              <a:rPr lang="en-US" sz="3200" b="1" dirty="0"/>
              <a:t>Hold roundtable planning meetings. </a:t>
            </a:r>
          </a:p>
          <a:p>
            <a:r>
              <a:rPr lang="en-US" sz="3200" b="1" dirty="0"/>
              <a:t>Collaborate with the assistant district commissioner for roundtable</a:t>
            </a:r>
            <a:endParaRPr lang="en-US" sz="3200" b="1" dirty="0">
              <a:ea typeface="Calibri"/>
              <a:cs typeface="Calibri"/>
            </a:endParaRPr>
          </a:p>
          <a:p>
            <a:r>
              <a:rPr lang="en-US" sz="3200" b="1" dirty="0"/>
              <a:t>Ensure that roundtable has a consistent quality program.</a:t>
            </a:r>
            <a:endParaRPr lang="en-US" sz="3200" b="1" dirty="0">
              <a:ea typeface="Calibri" panose="020F0502020204030204"/>
              <a:cs typeface="Calibri" panose="020F0502020204030204"/>
            </a:endParaRPr>
          </a:p>
          <a:p>
            <a:r>
              <a:rPr lang="en-US" sz="3200" b="1" dirty="0"/>
              <a:t>Recruit assistant roundtable commissioners as necessary</a:t>
            </a:r>
          </a:p>
          <a:p>
            <a:r>
              <a:rPr lang="en-US" sz="3200" b="1" dirty="0"/>
              <a:t>Ensure assistant roundtable commissioners are trained </a:t>
            </a:r>
            <a:endParaRPr lang="en-US" sz="3200" b="1" dirty="0">
              <a:ea typeface="Calibri"/>
              <a:cs typeface="Calibri"/>
            </a:endParaRPr>
          </a:p>
          <a:p>
            <a:endParaRPr lang="en-US" dirty="0"/>
          </a:p>
        </p:txBody>
      </p:sp>
      <p:pic>
        <p:nvPicPr>
          <p:cNvPr id="5" name="Picture 4" descr="A red patch with a yellow and blue design">
            <a:extLst>
              <a:ext uri="{FF2B5EF4-FFF2-40B4-BE49-F238E27FC236}">
                <a16:creationId xmlns:a16="http://schemas.microsoft.com/office/drawing/2014/main" id="{03909EAD-665B-D4E1-870D-EE97882786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4863" y="2411197"/>
            <a:ext cx="2777662" cy="2579257"/>
          </a:xfrm>
          <a:prstGeom prst="rect">
            <a:avLst/>
          </a:prstGeom>
        </p:spPr>
      </p:pic>
    </p:spTree>
    <p:extLst>
      <p:ext uri="{BB962C8B-B14F-4D97-AF65-F5344CB8AC3E}">
        <p14:creationId xmlns:p14="http://schemas.microsoft.com/office/powerpoint/2010/main" val="5373204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TotalTime>
  <Words>2861</Words>
  <Application>Microsoft Office PowerPoint</Application>
  <PresentationFormat>Widescreen</PresentationFormat>
  <Paragraphs>305</Paragraphs>
  <Slides>22</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Arial</vt:lpstr>
      <vt:lpstr>Calibri</vt:lpstr>
      <vt:lpstr>Calibri Light</vt:lpstr>
      <vt:lpstr>Google Sans</vt:lpstr>
      <vt:lpstr>Roboto</vt:lpstr>
      <vt:lpstr>Symbol</vt:lpstr>
      <vt:lpstr>Times New Roman</vt:lpstr>
      <vt:lpstr>Office Theme</vt:lpstr>
      <vt:lpstr>1_Office Theme</vt:lpstr>
      <vt:lpstr> CED 754 Roundtable Workshop  </vt:lpstr>
      <vt:lpstr>Course Objectives</vt:lpstr>
      <vt:lpstr>What is Unit Service?</vt:lpstr>
      <vt:lpstr>What is Unit Service?</vt:lpstr>
      <vt:lpstr>Purposes of Roundtable</vt:lpstr>
      <vt:lpstr>Roundtable and Unit Service</vt:lpstr>
      <vt:lpstr>Assistant Council  Commissioner for Roundtables</vt:lpstr>
      <vt:lpstr>Assistant District Commissioner for Roundtables</vt:lpstr>
      <vt:lpstr>Roundtable Commissioner</vt:lpstr>
      <vt:lpstr>Assistant Roundtable Commissioner</vt:lpstr>
      <vt:lpstr>Parts of a Roundtable</vt:lpstr>
      <vt:lpstr>Safety Moments</vt:lpstr>
      <vt:lpstr>Membership Moments</vt:lpstr>
      <vt:lpstr>Hot Topics</vt:lpstr>
      <vt:lpstr>Breakout Meetings</vt:lpstr>
      <vt:lpstr>Activity #1</vt:lpstr>
      <vt:lpstr> Activity #1</vt:lpstr>
      <vt:lpstr>Activity #2</vt:lpstr>
      <vt:lpstr>Focus On Impact</vt:lpstr>
      <vt:lpstr>Building Bridges</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CED 754 Roundtable Workshop</dc:title>
  <dc:creator>Kresha Alvarado</dc:creator>
  <cp:lastModifiedBy>Kresha Alvarado</cp:lastModifiedBy>
  <cp:revision>44</cp:revision>
  <dcterms:created xsi:type="dcterms:W3CDTF">2025-02-10T18:13:23Z</dcterms:created>
  <dcterms:modified xsi:type="dcterms:W3CDTF">2025-09-26T15:15:38Z</dcterms:modified>
</cp:coreProperties>
</file>